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47"/>
  </p:notesMasterIdLst>
  <p:handoutMasterIdLst>
    <p:handoutMasterId r:id="rId48"/>
  </p:handoutMasterIdLst>
  <p:sldIdLst>
    <p:sldId id="1864" r:id="rId6"/>
    <p:sldId id="1867" r:id="rId7"/>
    <p:sldId id="1870" r:id="rId8"/>
    <p:sldId id="1884" r:id="rId9"/>
    <p:sldId id="1883" r:id="rId10"/>
    <p:sldId id="1885" r:id="rId11"/>
    <p:sldId id="1871" r:id="rId12"/>
    <p:sldId id="1893" r:id="rId13"/>
    <p:sldId id="1905" r:id="rId14"/>
    <p:sldId id="1906" r:id="rId15"/>
    <p:sldId id="1898" r:id="rId16"/>
    <p:sldId id="1894" r:id="rId17"/>
    <p:sldId id="1892" r:id="rId18"/>
    <p:sldId id="1918" r:id="rId19"/>
    <p:sldId id="1920" r:id="rId20"/>
    <p:sldId id="1910" r:id="rId21"/>
    <p:sldId id="1872" r:id="rId22"/>
    <p:sldId id="1891" r:id="rId23"/>
    <p:sldId id="1896" r:id="rId24"/>
    <p:sldId id="1911" r:id="rId25"/>
    <p:sldId id="1878" r:id="rId26"/>
    <p:sldId id="1909" r:id="rId27"/>
    <p:sldId id="1914" r:id="rId28"/>
    <p:sldId id="1915" r:id="rId29"/>
    <p:sldId id="1880" r:id="rId30"/>
    <p:sldId id="1895" r:id="rId31"/>
    <p:sldId id="1916" r:id="rId32"/>
    <p:sldId id="1897" r:id="rId33"/>
    <p:sldId id="1873" r:id="rId34"/>
    <p:sldId id="1907" r:id="rId35"/>
    <p:sldId id="1919" r:id="rId36"/>
    <p:sldId id="1874" r:id="rId37"/>
    <p:sldId id="1875" r:id="rId38"/>
    <p:sldId id="1917" r:id="rId39"/>
    <p:sldId id="1881" r:id="rId40"/>
    <p:sldId id="1882" r:id="rId41"/>
    <p:sldId id="1890" r:id="rId42"/>
    <p:sldId id="1908" r:id="rId43"/>
    <p:sldId id="1876" r:id="rId44"/>
    <p:sldId id="1889" r:id="rId45"/>
    <p:sldId id="1660" r:id="rId4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ED249D3-997F-4785-A785-61B7C66E8A39}">
          <p14:sldIdLst>
            <p14:sldId id="1864"/>
            <p14:sldId id="1867"/>
            <p14:sldId id="1870"/>
            <p14:sldId id="1884"/>
            <p14:sldId id="1883"/>
            <p14:sldId id="1885"/>
            <p14:sldId id="1871"/>
            <p14:sldId id="1893"/>
          </p14:sldIdLst>
        </p14:section>
        <p14:section name="Learn Something" id="{6FC6C138-7C85-4A6C-B515-8CA9D461738A}">
          <p14:sldIdLst>
            <p14:sldId id="1905"/>
            <p14:sldId id="1906"/>
            <p14:sldId id="1898"/>
            <p14:sldId id="1894"/>
            <p14:sldId id="1892"/>
            <p14:sldId id="1918"/>
            <p14:sldId id="1920"/>
            <p14:sldId id="1910"/>
            <p14:sldId id="1872"/>
            <p14:sldId id="1891"/>
            <p14:sldId id="1896"/>
            <p14:sldId id="1911"/>
            <p14:sldId id="1878"/>
          </p14:sldIdLst>
        </p14:section>
        <p14:section name="Do Something" id="{D21E266E-DFFA-48FB-BCBC-E04180752F7A}">
          <p14:sldIdLst>
            <p14:sldId id="1909"/>
            <p14:sldId id="1914"/>
            <p14:sldId id="1915"/>
            <p14:sldId id="1880"/>
            <p14:sldId id="1895"/>
          </p14:sldIdLst>
        </p14:section>
        <p14:section name="Tools that will help you do stuff" id="{B7630124-EE1F-4B8C-99E3-85308AE446FB}">
          <p14:sldIdLst>
            <p14:sldId id="1916"/>
            <p14:sldId id="1897"/>
            <p14:sldId id="1873"/>
            <p14:sldId id="1907"/>
            <p14:sldId id="1919"/>
            <p14:sldId id="1874"/>
            <p14:sldId id="1875"/>
          </p14:sldIdLst>
        </p14:section>
        <p14:section name="Do Something 2" id="{7A105947-A0E5-4C9C-A1F4-B17BD3EEBCE0}">
          <p14:sldIdLst>
            <p14:sldId id="1917"/>
            <p14:sldId id="1881"/>
            <p14:sldId id="1882"/>
            <p14:sldId id="1890"/>
          </p14:sldIdLst>
        </p14:section>
        <p14:section name="Share it" id="{138FC37B-510D-49A0-A636-7E7C7ED267B6}">
          <p14:sldIdLst>
            <p14:sldId id="1908"/>
            <p14:sldId id="1876"/>
          </p14:sldIdLst>
        </p14:section>
        <p14:section name="Outro" id="{2CED4948-4F69-4B4F-8366-37B619123F7F}">
          <p14:sldIdLst>
            <p14:sldId id="1889"/>
            <p14:sldId id="16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2F2F2F"/>
    <a:srgbClr val="F2F2F2"/>
    <a:srgbClr val="D2D2D2"/>
    <a:srgbClr val="5C2D91"/>
    <a:srgbClr val="00BCF2"/>
    <a:srgbClr val="0078D4"/>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65576" autoAdjust="0"/>
  </p:normalViewPr>
  <p:slideViewPr>
    <p:cSldViewPr snapToGrid="0">
      <p:cViewPr varScale="1">
        <p:scale>
          <a:sx n="72" d="100"/>
          <a:sy n="72" d="100"/>
        </p:scale>
        <p:origin x="1444" y="56"/>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7/20/2022 3:45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7/20/2022 3:44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welcome to the student meetup event, its nice to see a lot people out on a Tuesday evening joining this event, we only have 20 minutes so without further ado, lets begin the talk</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7/20/2022 3:44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815076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start off by doing some general learning. In the fast and evolving world of tech, there is always something new or something changing everyday, so the first thing we need to do is to do some learning to keep up to date with the latest tech that we currently have, especially since the material taught in university and the stuff used in industry is so different now</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7/20/2022 4:02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412081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where Microsoft Learn comes in. As the name suggests, its Microsoft’s learning platform, you can learn a variety of topics from general stuff like cloud computing and software engineering to niche stuff like mixed reality and quantum computing. </a:t>
            </a:r>
          </a:p>
          <a:p>
            <a:endParaRPr lang="en-US" dirty="0"/>
          </a:p>
          <a:p>
            <a:r>
              <a:rPr lang="en-US" dirty="0"/>
              <a:t>https://docs.microsoft.com/en-us/shows/one-dev-minute/what-is-microsoft-learn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7/20/2022 3:44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486988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one reason you should use Microsoft Learn is for hands on practice. Most of the technical modules provide you with a sandbox environment which is just like the real thing for you to try things out and play around with, if you mess up its all good. This is especially useful for learning the cloud related skills, I don’t think you get hands on practice for free anywhere else, so really take advantage of this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7/20/2022 3:44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084986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the learn student hub, it is a one stop resource for all things relevant to students, a lot of the content is in this talk itself. If you are new to tech and need some direction, go through the Learn modules in the skill up section, it should give you the basic skills a developer would need </a:t>
            </a:r>
          </a:p>
          <a:p>
            <a:pPr marL="228600" indent="-228600">
              <a:buAutoNum type="arabicParenR"/>
            </a:pP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7/23/2022 3:40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221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that’s just some of the bare basics, </a:t>
            </a:r>
            <a:r>
              <a:rPr lang="en-US" dirty="0" err="1"/>
              <a:t>theres</a:t>
            </a:r>
            <a:r>
              <a:rPr lang="en-US" dirty="0"/>
              <a:t> also this 30 days skills challenge that you can check out, search for it,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7/23/2022 3:40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8572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role based and going through them should give you some introduction to a role and hopefully enough to get you started</a:t>
            </a: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7/26/2022 6:20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934887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is to learn the essential developer skills, no matter what you end up doing, these skills are nice to have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7/20/2022 4:04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24084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things that comes to mind are Git and GitHub. If you’re confused with them, Git is the source control tool, it lets you collaborate with others to apply changes to a codebase efficiently. GitHub on the other hand is a service provider, they are the ones who host the servers for your code repositories and give you a nice interface to use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If you don’t have a GitHub account yet, create one asap. This is where the code for your projects will live, it is essentially your portfolio, it allows you to showcase your work</a:t>
            </a:r>
          </a:p>
          <a:p>
            <a:endParaRPr lang="en-US" dirty="0"/>
          </a:p>
          <a:p>
            <a:r>
              <a:rPr lang="en-US" dirty="0"/>
              <a:t>Git is also one of the most important skills you will need in doing any sort of development, so please master it as soon as possible, I have seen a lot of people being afraid to merge their code or push changes because they are afraid that they might mess things up, and they waste time waiting for someone else to do if for them.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7/20/2022 3:44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06936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Conveniently, GitHub has its own learning platform called GitHub Skills. From here, learn the basics of git, how to push changes, how to use branches and how to merge and rebase them, learn about git workflows, and some basic </a:t>
            </a:r>
            <a:r>
              <a:rPr lang="en-US" dirty="0" err="1"/>
              <a:t>devOps</a:t>
            </a:r>
            <a:r>
              <a:rPr lang="en-US" dirty="0"/>
              <a:t> through GitHub actions. </a:t>
            </a:r>
          </a:p>
          <a:p>
            <a:endParaRPr lang="en-US" dirty="0"/>
          </a:p>
          <a:p>
            <a:r>
              <a:rPr lang="en-US" dirty="0"/>
              <a:t>https://skills.github.com/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7/20/2022 3:44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313935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Also, open source is a very popular thing to know about nowadays so learn how open source coding works on GitHub, how to contribute to an open source project, how to start an open source project etc. Also, if you can, try to do some open source contributions, doing them really shows your skills and help you stand out, it shows skillful enough that you are able to work with strangers online and also that you’re giving back to the community, which is a very commendable thing</a:t>
            </a:r>
          </a:p>
          <a:p>
            <a:endParaRPr lang="en-US" dirty="0"/>
          </a:p>
          <a:p>
            <a:r>
              <a:rPr lang="en-US" dirty="0"/>
              <a:t>https://opensource.guide/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7/26/2022 6:03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261266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first introduce myself, I’m Kenji, a Microsoft learn student ambassador, I’m studying computer science at the university of Manchester, my interests are in web technologies and I’m currently working as a </a:t>
            </a:r>
            <a:r>
              <a:rPr lang="en-US" dirty="0" err="1"/>
              <a:t>fullstack</a:t>
            </a:r>
            <a:r>
              <a:rPr lang="en-US" dirty="0"/>
              <a:t> engineer at Interact software.</a:t>
            </a:r>
          </a:p>
          <a:p>
            <a:endParaRPr lang="en-US" dirty="0"/>
          </a:p>
          <a:p>
            <a:r>
              <a:rPr lang="en-US" dirty="0"/>
              <a:t>Now, I look like I have a few things under my belt, but really not too long ago, I was quite new to the tech space myself, literally started learning web dev one year ago. I am sure we can all agree that navigating through the tech space can be quite a tricky thing to do, especially as a student. I do quite a lot of programming from my course but every once in a while, I would still feel lost when exploring the world of technology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7/20/2022 3:44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10958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succeed in the world of tech, technical skills can only get you so far. You also need a balance of non-technical skills, like being able to articulate your thoughts and communicate well, teamwork and planning. Especially when applying for jobs, if you are unable to communicate your thoughts well, its quite hard to even pass the interviews.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7/20/2022 4:05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639925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non technical skills, a great place to learn about them is through </a:t>
            </a:r>
            <a:r>
              <a:rPr lang="en-US" dirty="0" err="1"/>
              <a:t>Linkedin</a:t>
            </a:r>
            <a:r>
              <a:rPr lang="en-US" dirty="0"/>
              <a:t> Learning. The courses are mostly video based which I appreciate. There are courses on almost everything from public speaking, event planning and even coding. You normally need to pay quite a sum of money for this service like 30 pounds per month, but I’ll show you how you can potentially get it for free in a later section.</a:t>
            </a:r>
          </a:p>
          <a:p>
            <a:endParaRPr lang="en-US" dirty="0"/>
          </a:p>
          <a:p>
            <a:r>
              <a:rPr lang="en-US" dirty="0"/>
              <a:t>And the courses also usually come with a certificate which you can add to your LinkedIn profile, so it also helps you build your LinkedIn profile at the same time which is important for jobs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7/20/2022 3:44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7054479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got the knowledge, the next step is to actually do something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7/20/2022 4:04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172241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diving straight into personal projects, if you’re interested in web development, build your own personal website, a blog site </a:t>
            </a:r>
            <a:r>
              <a:rPr lang="en-US" dirty="0" err="1"/>
              <a:t>etc</a:t>
            </a:r>
            <a:r>
              <a:rPr lang="en-US" dirty="0"/>
              <a:t> check out Azure static web apps for these, it lets you deploy your websites easily or if you’re interesting in machine learning make some machine learning model and make sure to deploy it, deploying something online shows that you understand the development process end to end, and you stand out even more if someone ends up using your product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7/21/2022 1:30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526931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deploying stuff on Azure and ever need some funds, check out Azure for Students, it is a program where students can get free Azure credits, around 100 USD a year and access to some free services, and it renews every year while you are still a student</a:t>
            </a:r>
          </a:p>
          <a:p>
            <a:endParaRPr lang="en-US" dirty="0"/>
          </a:p>
          <a:p>
            <a:r>
              <a:rPr lang="en-US" dirty="0"/>
              <a:t>This 100 USD and free services should be enough to get whatever projects you have out there, you essentially get free hosting while you are a student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7/21/2022 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204174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yourself stand out even more, take a look at the Microsoft Exams. This is a good way to prove that you really have the skills and knowledge. The exams are split into different difficulties, they are role based as well and go hand in hand with the Learn modules, so if you want to take your skills to the next level, just take the exams, </a:t>
            </a:r>
          </a:p>
          <a:p>
            <a:endParaRPr lang="en-US" dirty="0"/>
          </a:p>
          <a:p>
            <a:r>
              <a:rPr lang="en-US" dirty="0" err="1"/>
              <a:t>Linkedin</a:t>
            </a:r>
            <a:r>
              <a:rPr lang="en-US" dirty="0"/>
              <a:t> has a statistic that you are 2.4x more likely to be hired if you have one of these certs in your profile, so this is quite useful</a:t>
            </a:r>
          </a:p>
          <a:p>
            <a:endParaRPr lang="en-US" dirty="0"/>
          </a:p>
          <a:p>
            <a:r>
              <a:rPr lang="en-US" dirty="0"/>
              <a:t>https://docs.microsoft.com/en-us/learn/student-hub/certifications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7/20/2022 3:44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4061209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news here is that all the fundamental exams are currently free for students. You can prepare for the exam through doing the Learn modules, you are provided with the exams practice tests for free, and exam vouchers also for free, you are essentially provided with everything you need to pass, so all that’s left to do is to sit the exams. </a:t>
            </a:r>
          </a:p>
          <a:p>
            <a:endParaRPr lang="en-US" dirty="0"/>
          </a:p>
          <a:p>
            <a:r>
              <a:rPr lang="en-US" dirty="0"/>
              <a:t>I recommend trying out the fundamental exams, on top of getting the recognition, this is a good way of getting that breadth through the tech industry, it really exposes you to the services and job roles in industry, in a sense these exams will keep you up to date with the current technological standards</a:t>
            </a:r>
          </a:p>
          <a:p>
            <a:endParaRPr lang="en-US" dirty="0"/>
          </a:p>
          <a:p>
            <a:r>
              <a:rPr lang="en-US" dirty="0"/>
              <a:t>https://docs.microsoft.com/en-us/learn/student-hub/certifications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7/20/2022 3:44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7921814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tools and resources that can help you with your projects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7/21/2022 1:48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257581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From GitHub, we have GitHub education, if you are a student, you can get</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a free GitHub Pro account</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the GitHub Student Developer Pack</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Connect with GitHub campus experts from your local communities to get some support</a:t>
            </a:r>
          </a:p>
          <a:p>
            <a:endParaRPr lang="en-US" dirty="0"/>
          </a:p>
          <a:p>
            <a:r>
              <a:rPr lang="en-US" dirty="0"/>
              <a:t>https://education.github.com/students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7/20/2022 3:44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6858636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GitHub student dev pack is a must have as a student, it is just a collection of free stuff for students to enhance the developer experience, so definitely check that out. Here are some things that I think are the very useful. Canva, this is a very useful tool for doing any design work, like infomercials and slides, it just makes it look a lot better.</a:t>
            </a:r>
          </a:p>
          <a:p>
            <a:endParaRPr lang="en-US" dirty="0"/>
          </a:p>
          <a:p>
            <a:r>
              <a:rPr lang="en-US" dirty="0"/>
              <a:t>And free domain names are always nice, use these in conjunction with deploying your websites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7/23/2022 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278312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just dive straight to the problem here, technology is just so overwhelming, it is so overwhelming to the point that universities are even struggling to keep up with the new stuff and because of that, there is now a digital skills gap.</a:t>
            </a:r>
          </a:p>
          <a:p>
            <a:r>
              <a:rPr lang="en-US" dirty="0"/>
              <a:t> </a:t>
            </a:r>
          </a:p>
          <a:p>
            <a:r>
              <a:rPr lang="en-US" dirty="0"/>
              <a:t>As you can see, we are heading into industry 4.0, there are tons of options we can pursue in tech and its only going to grow even more in the next few years. Diving into the all of this can be very daunting as a student, there is so many things that you can end up doing, How do you find out which field is right for you and where should you even start?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7/22/2022 3:06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1762974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one that I don’t think many students know about, you can get access to </a:t>
            </a:r>
            <a:r>
              <a:rPr lang="en-US" dirty="0" err="1"/>
              <a:t>PluralSight</a:t>
            </a:r>
            <a:r>
              <a:rPr lang="en-US" dirty="0"/>
              <a:t> through the Visual Studio Dev Essentials, </a:t>
            </a:r>
            <a:r>
              <a:rPr lang="en-US" dirty="0" err="1"/>
              <a:t>PluralSight</a:t>
            </a:r>
            <a:r>
              <a:rPr lang="en-US" dirty="0"/>
              <a:t> is just another amazing learning platform, its more video based and you can learn about almost all of the software or it skills from here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7/21/2022 3:11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41308572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the place where you will use to write your code in, Visual Studio Code. Visual Studio Code was originally just a text editor, but it has evolved to become more than just a text editor in the past few years, now you can do almost anything with it</a:t>
            </a:r>
          </a:p>
          <a:p>
            <a:endParaRPr lang="en-US" dirty="0"/>
          </a:p>
          <a:p>
            <a:r>
              <a:rPr lang="en-US" dirty="0"/>
              <a:t>The next talk is about Visual Studio Code so I will skip talking about this one but here are some cool extensions I wanted to share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7/23/2022 3:53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112297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Live Share, it allows you and your collaborators to apply changes to your code in real time</a:t>
            </a:r>
          </a:p>
          <a:p>
            <a:pPr marL="228600" indent="-228600">
              <a:buAutoNum type="arabicParenR"/>
            </a:pPr>
            <a:r>
              <a:rPr lang="en-US" dirty="0"/>
              <a:t>GitHub Copilot, you have an AI buddy which will generate code for your description</a:t>
            </a:r>
          </a:p>
          <a:p>
            <a:pPr marL="228600" indent="-228600">
              <a:buAutoNum type="arabicParenR"/>
            </a:pPr>
            <a:r>
              <a:rPr lang="en-US" dirty="0"/>
              <a:t>Git Lens, it showcases all the git history in line, so you know who to blame for some bad code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7/20/2022 3:44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832273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are here, I wanted to talk a little about Visual Studio. A lot of people get confused between Visual Studio and Visual Studio Code and I don’t blame them, they are meant to be different but </a:t>
            </a:r>
            <a:r>
              <a:rPr lang="en-US" dirty="0" err="1"/>
              <a:t>VsCode</a:t>
            </a:r>
            <a:r>
              <a:rPr lang="en-US" dirty="0"/>
              <a:t> can now do almost everything, so its getting harder to tell the difference. </a:t>
            </a:r>
          </a:p>
          <a:p>
            <a:endParaRPr lang="en-US" dirty="0"/>
          </a:p>
          <a:p>
            <a:r>
              <a:rPr lang="en-US" dirty="0"/>
              <a:t>But Visual Studio is actually a full IDE for you to write software. We usually use it to write .NET applications, it just has a lot more features to maintain and debug large scale software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7/20/2022 3:44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594514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look at some impact opportunities, these activities give you a chance to apply both technical and non technical skills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7/21/2022 2:13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4114453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up is the </a:t>
            </a:r>
            <a:r>
              <a:rPr lang="en-US" dirty="0" err="1"/>
              <a:t>the</a:t>
            </a:r>
            <a:r>
              <a:rPr lang="en-US" dirty="0"/>
              <a:t> Microsoft Learn Student Ambassadors. </a:t>
            </a:r>
          </a:p>
          <a:p>
            <a:endParaRPr lang="en-US" dirty="0"/>
          </a:p>
          <a:p>
            <a:r>
              <a:rPr lang="en-US" dirty="0"/>
              <a:t>As a Microsoft learn student ambassador, your main responsibility is to share your knowledge with other people and build tech communities in your local area, doing things like this talk, creating content and contributing to the tech space. </a:t>
            </a:r>
          </a:p>
          <a:p>
            <a:endParaRPr lang="en-US" dirty="0"/>
          </a:p>
          <a:p>
            <a:r>
              <a:rPr lang="en-US" dirty="0"/>
              <a:t>This is a really cool opportunity for students, you will get access to a lot of cool things, like </a:t>
            </a:r>
          </a:p>
          <a:p>
            <a:pPr marL="171450" indent="-171450">
              <a:buFontTx/>
              <a:buChar char="-"/>
            </a:pPr>
            <a:r>
              <a:rPr lang="en-US" dirty="0"/>
              <a:t>Mentorship opportunities, there is a peer to peer one and there is one with Microsoft MVPs, </a:t>
            </a:r>
          </a:p>
          <a:p>
            <a:pPr marL="171450" indent="-171450">
              <a:buFontTx/>
              <a:buChar char="-"/>
            </a:pPr>
            <a:r>
              <a:rPr lang="en-US" dirty="0"/>
              <a:t>Be first to know about the cool opportunities, recently there was a Microsoft Insider MVP program</a:t>
            </a:r>
          </a:p>
          <a:p>
            <a:pPr marL="171450" indent="-171450">
              <a:buFontTx/>
              <a:buChar char="-"/>
            </a:pPr>
            <a:r>
              <a:rPr lang="en-US" dirty="0"/>
              <a:t>More free exam vouchers</a:t>
            </a:r>
          </a:p>
          <a:p>
            <a:pPr marL="171450" indent="-171450">
              <a:buFontTx/>
              <a:buChar char="-"/>
            </a:pPr>
            <a:r>
              <a:rPr lang="en-US" dirty="0"/>
              <a:t>Free LinkedIn Learning when reaching Alpha, this is what I was referring to just now</a:t>
            </a:r>
          </a:p>
          <a:p>
            <a:pPr marL="171450" indent="-171450">
              <a:buFontTx/>
              <a:buChar char="-"/>
            </a:pPr>
            <a:r>
              <a:rPr lang="en-US" dirty="0"/>
              <a:t>Social Impact Projects</a:t>
            </a:r>
          </a:p>
          <a:p>
            <a:pPr marL="171450" indent="-171450">
              <a:buFontTx/>
              <a:buChar char="-"/>
            </a:pPr>
            <a:r>
              <a:rPr lang="en-US" dirty="0"/>
              <a:t>Networking opportunities like this event</a:t>
            </a:r>
          </a:p>
          <a:p>
            <a:pPr marL="171450" indent="-171450">
              <a:buFontTx/>
              <a:buChar char="-"/>
            </a:pPr>
            <a:r>
              <a:rPr lang="en-US" dirty="0"/>
              <a:t>Free LinkedIn Premium after running first event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7/21/2022 3:21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7572721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student opportunity you can check out is the GitHub Campus Experts program, this is basically similar with the Microsoft Learn Student Ambassadors program but just for GitHub and it is a little more competitive, they usually only take in one person per campus. But still, its worth applying to get the experience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7/20/2022 3:44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8701437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the Imagine Cup, it’s Microsoft’s yearly event where students get together to build a solution to a real world problem and make some impact. This one takes a lot of commitment, the competition lasts a few months and you have to find time to commit as you will need to plan a solution, build a solution and then pitch it.</a:t>
            </a:r>
          </a:p>
          <a:p>
            <a:endParaRPr lang="en-US" dirty="0"/>
          </a:p>
          <a:p>
            <a:r>
              <a:rPr lang="en-US" dirty="0"/>
              <a:t>But I think its worth joining because I don’t think you will get an opportunity like this anywhere else, you get to learn about real world problems, how to build a product, you get mentorship from industrial experts, network with a lot of people and a chance to accelerate your career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7/20/2022 3:44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660148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have done something,  the last step is to share it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7/20/2022 4:03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7561998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you can do that through LinkedIn</a:t>
            </a:r>
          </a:p>
          <a:p>
            <a:endParaRPr lang="en-US" dirty="0"/>
          </a:p>
          <a:p>
            <a:r>
              <a:rPr lang="en-US" dirty="0"/>
              <a:t>If you don’t have an account yet, make one asap, it is essential for your career, grow your network and share with them the results of your work, for example let your network know that you’ve attended this Student Meetup</a:t>
            </a:r>
          </a:p>
          <a:p>
            <a:endParaRPr lang="en-US" dirty="0"/>
          </a:p>
          <a:p>
            <a:r>
              <a:rPr lang="en-US" dirty="0" err="1"/>
              <a:t>Linkedin</a:t>
            </a:r>
            <a:r>
              <a:rPr lang="en-US" dirty="0"/>
              <a:t> is also a great place to find out job opportunities, make sure to keep your profile updated and once you’ve posted enough, recruiters will start approaching you left and right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7/20/2022 3:44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908630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its not just that, here is another consideration. Which role is right for you? Do you want to be a developer? A data analyst? As industry progresses, there are just going to be more and more new roles </a:t>
            </a:r>
            <a:r>
              <a:rPr lang="en-US" dirty="0" err="1"/>
              <a:t>roles</a:t>
            </a:r>
            <a:r>
              <a:rPr lang="en-US" dirty="0"/>
              <a:t> in tech. The worst feeling is when you don’t even know that the role exists? I didn’t know what a cloud architects was until I joined the ambassadors </a:t>
            </a:r>
            <a:r>
              <a:rPr lang="en-US" dirty="0" err="1"/>
              <a:t>programme</a:t>
            </a:r>
            <a:r>
              <a:rPr lang="en-US" dirty="0"/>
              <a:t>, I would’ve applied for it but I was so convinced that software engineering was my only route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7/20/2022 3:44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129579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we reached the end of the talk, what should you takeaway from this talk? </a:t>
            </a:r>
          </a:p>
          <a:p>
            <a:r>
              <a:rPr lang="en-US" dirty="0"/>
              <a:t>Here are the steps you can take to succeed as a student developer </a:t>
            </a:r>
          </a:p>
          <a:p>
            <a:pPr marL="171450" indent="-171450">
              <a:buFontTx/>
              <a:buChar char="-"/>
            </a:pPr>
            <a:r>
              <a:rPr lang="en-US" dirty="0"/>
              <a:t>Learn something, technical knowledge, non technical knowledge or essential skills, mix and match from different platforms</a:t>
            </a:r>
          </a:p>
          <a:p>
            <a:pPr marL="171450" indent="-171450">
              <a:buFontTx/>
              <a:buChar char="-"/>
            </a:pPr>
            <a:r>
              <a:rPr lang="en-US" dirty="0"/>
              <a:t>Do something, work on a personal project or work on making impact through the student opportunities</a:t>
            </a:r>
          </a:p>
          <a:p>
            <a:pPr marL="171450" indent="-171450">
              <a:buFontTx/>
              <a:buChar char="-"/>
            </a:pPr>
            <a:r>
              <a:rPr lang="en-US" dirty="0"/>
              <a:t>Use the tools to help out with your projects, you have </a:t>
            </a:r>
            <a:r>
              <a:rPr lang="en-US" dirty="0" err="1"/>
              <a:t>vsc</a:t>
            </a:r>
            <a:r>
              <a:rPr lang="en-US" dirty="0"/>
              <a:t> to write your code, GitHub to store your code, student pack for resources</a:t>
            </a:r>
          </a:p>
          <a:p>
            <a:pPr marL="171450" indent="-171450">
              <a:buFontTx/>
              <a:buChar char="-"/>
            </a:pPr>
            <a:r>
              <a:rPr lang="en-US" dirty="0"/>
              <a:t>Share it with the public, can be to your network on LinkedIn or create content for your local community through the student opportunities</a:t>
            </a:r>
          </a:p>
          <a:p>
            <a:pPr marL="171450" indent="-171450">
              <a:buFontTx/>
              <a:buChar char="-"/>
            </a:pPr>
            <a:r>
              <a:rPr lang="en-US" dirty="0"/>
              <a:t>Repeat this enough and congratulations, you passed the CV screening, but for real though, the experience and skills you get from doing this process should be able to help you pass any interviews easily</a:t>
            </a:r>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7/21/2022 2:23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5139596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that’s 20mins from me, I’ve made a GitHub Repo containing the contents of this talk, feel free to scan the QR here and take a look at it. if you all have any questions about any of the tools, the ambassadorship program or anything else, feel free to just ask me, here is my </a:t>
            </a:r>
            <a:r>
              <a:rPr lang="en-US" dirty="0" err="1"/>
              <a:t>Linkedin</a:t>
            </a:r>
            <a:r>
              <a:rPr lang="en-US" dirty="0"/>
              <a:t> if you want to connect. Thanks for listening to my talk</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7/20/2022 3:44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after you’ve have decided the field or role, you still have to consider the tools you want to learn. Here are a bunch of tools just for software engineering, and choices in this diagram is really just the tip of the iceberg, newer frameworks are just popping out every few months? Having so many choices just leads to choice paralysis where you’re stuck with choosing and just end up doing nothing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7/20/2022 3:44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075671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you still have to think about how you can get the job itself, you have to be competitive, you need to find ways to make yourself stand out, fill out applications and go through the multiple stages of interviews. If you are a student looking for internships, you have to somehow figure this out even earlier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7/20/2022 3:44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934572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went through all of that myself and all I can say is that it wasn’t easy. To save you all some time and sanity, I want to share with you all what I call the Microsoft student starter pack. This basically consists of the tools, resources and opportunities you students can take advantage of from Microsoft and its subsidiary companies. </a:t>
            </a:r>
          </a:p>
          <a:p>
            <a:endParaRPr lang="en-US" dirty="0"/>
          </a:p>
          <a:p>
            <a:r>
              <a:rPr lang="en-US" dirty="0"/>
              <a:t>Whether you are a new or experienced developer, I’m sure the items here will be useful to you.</a:t>
            </a:r>
          </a:p>
          <a:p>
            <a:r>
              <a:rPr lang="en-US" dirty="0"/>
              <a:t>Even while making these slides, I found out a lot of things that I wish I knew about earlier, would’ve definitely helped me figure out my path in tech</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Also, instead of going through the items one by one, lets use the different stages of job preparations as our narrative and we will see the how each of the items in the pack can help us out at the different stages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7/20/2022 3:44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102956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imagine you are a student who is new to technology, what should you do?</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7/20/2022 3:44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155031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first step would be to acquire knowledge and learn something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7/20/2022 3:50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670911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hyperlink" Target="http://aka.ms/learnstuden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38.jpe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11.xml"/><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61.pn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60.jpe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18.png"/><Relationship Id="rId11" Type="http://schemas.openxmlformats.org/officeDocument/2006/relationships/image" Target="../media/image59.jpe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hyperlink" Target="http://sistematic0.blogspot.com/2017/05/microsoft-visual-studio-code-vs-sublime.html" TargetMode="External"/><Relationship Id="rId9" Type="http://schemas.openxmlformats.org/officeDocument/2006/relationships/image" Target="../media/image21.png"/><Relationship Id="rId1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hyperlink" Target="http://sistematic0.blogspot.com/2017/05/microsoft-visual-studio-code-vs-sublime.html" TargetMode="External"/><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875002"/>
            <a:ext cx="6637867" cy="553998"/>
          </a:xfrm>
        </p:spPr>
        <p:txBody>
          <a:bodyPr/>
          <a:lstStyle/>
          <a:p>
            <a:r>
              <a:rPr lang="en-US" dirty="0"/>
              <a:t>Microsoft Student Starter Pack</a:t>
            </a:r>
          </a:p>
        </p:txBody>
      </p:sp>
      <p:sp>
        <p:nvSpPr>
          <p:cNvPr id="5" name="Text Placeholder 4"/>
          <p:cNvSpPr>
            <a:spLocks noGrp="1"/>
          </p:cNvSpPr>
          <p:nvPr>
            <p:ph type="body" sz="quarter" idx="12"/>
          </p:nvPr>
        </p:nvSpPr>
        <p:spPr/>
        <p:txBody>
          <a:bodyPr/>
          <a:lstStyle/>
          <a:p>
            <a:r>
              <a:rPr lang="en-US" dirty="0"/>
              <a:t>Speaker: Kenji Phang</a:t>
            </a:r>
          </a:p>
        </p:txBody>
      </p:sp>
    </p:spTree>
    <p:extLst>
      <p:ext uri="{BB962C8B-B14F-4D97-AF65-F5344CB8AC3E}">
        <p14:creationId xmlns:p14="http://schemas.microsoft.com/office/powerpoint/2010/main" val="242681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General Learning</a:t>
            </a:r>
          </a:p>
        </p:txBody>
      </p:sp>
    </p:spTree>
    <p:extLst>
      <p:ext uri="{BB962C8B-B14F-4D97-AF65-F5344CB8AC3E}">
        <p14:creationId xmlns:p14="http://schemas.microsoft.com/office/powerpoint/2010/main" val="290200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Microsoft Learn</a:t>
            </a:r>
          </a:p>
        </p:txBody>
      </p:sp>
      <p:pic>
        <p:nvPicPr>
          <p:cNvPr id="7" name="Picture 6">
            <a:extLst>
              <a:ext uri="{FF2B5EF4-FFF2-40B4-BE49-F238E27FC236}">
                <a16:creationId xmlns:a16="http://schemas.microsoft.com/office/drawing/2014/main" id="{06D084D7-B640-4649-BD26-8E2C257A1A18}"/>
              </a:ext>
            </a:extLst>
          </p:cNvPr>
          <p:cNvPicPr>
            <a:picLocks noChangeAspect="1"/>
          </p:cNvPicPr>
          <p:nvPr/>
        </p:nvPicPr>
        <p:blipFill>
          <a:blip r:embed="rId3"/>
          <a:stretch>
            <a:fillRect/>
          </a:stretch>
        </p:blipFill>
        <p:spPr>
          <a:xfrm>
            <a:off x="2075329" y="1380867"/>
            <a:ext cx="8041341" cy="4488190"/>
          </a:xfrm>
          <a:prstGeom prst="rect">
            <a:avLst/>
          </a:prstGeom>
        </p:spPr>
      </p:pic>
    </p:spTree>
    <p:extLst>
      <p:ext uri="{BB962C8B-B14F-4D97-AF65-F5344CB8AC3E}">
        <p14:creationId xmlns:p14="http://schemas.microsoft.com/office/powerpoint/2010/main" val="116008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Microsoft Learn</a:t>
            </a:r>
          </a:p>
        </p:txBody>
      </p:sp>
      <p:pic>
        <p:nvPicPr>
          <p:cNvPr id="5" name="Picture 4">
            <a:extLst>
              <a:ext uri="{FF2B5EF4-FFF2-40B4-BE49-F238E27FC236}">
                <a16:creationId xmlns:a16="http://schemas.microsoft.com/office/drawing/2014/main" id="{BD5EEBAE-6AD5-4105-812E-68197830418A}"/>
              </a:ext>
            </a:extLst>
          </p:cNvPr>
          <p:cNvPicPr>
            <a:picLocks noChangeAspect="1"/>
          </p:cNvPicPr>
          <p:nvPr/>
        </p:nvPicPr>
        <p:blipFill>
          <a:blip r:embed="rId3"/>
          <a:stretch>
            <a:fillRect/>
          </a:stretch>
        </p:blipFill>
        <p:spPr>
          <a:xfrm>
            <a:off x="2003965" y="1304376"/>
            <a:ext cx="8184070" cy="4883337"/>
          </a:xfrm>
          <a:prstGeom prst="rect">
            <a:avLst/>
          </a:prstGeom>
        </p:spPr>
      </p:pic>
      <p:sp>
        <p:nvSpPr>
          <p:cNvPr id="6" name="TextBox 5">
            <a:extLst>
              <a:ext uri="{FF2B5EF4-FFF2-40B4-BE49-F238E27FC236}">
                <a16:creationId xmlns:a16="http://schemas.microsoft.com/office/drawing/2014/main" id="{CCED560D-E70A-40DB-9A14-F8CB7B7E81E8}"/>
              </a:ext>
            </a:extLst>
          </p:cNvPr>
          <p:cNvSpPr txBox="1"/>
          <p:nvPr/>
        </p:nvSpPr>
        <p:spPr>
          <a:xfrm>
            <a:off x="2003965" y="6280836"/>
            <a:ext cx="6732916" cy="400110"/>
          </a:xfrm>
          <a:prstGeom prst="rect">
            <a:avLst/>
          </a:prstGeom>
          <a:noFill/>
        </p:spPr>
        <p:txBody>
          <a:bodyPr wrap="square">
            <a:spAutoFit/>
          </a:bodyPr>
          <a:lstStyle/>
          <a:p>
            <a:pPr algn="l"/>
            <a:r>
              <a:rPr lang="en-GB" sz="2000" dirty="0">
                <a:solidFill>
                  <a:srgbClr val="00B050"/>
                </a:solidFill>
              </a:rPr>
              <a:t>+ Hands on Practice</a:t>
            </a:r>
          </a:p>
        </p:txBody>
      </p:sp>
    </p:spTree>
    <p:extLst>
      <p:ext uri="{BB962C8B-B14F-4D97-AF65-F5344CB8AC3E}">
        <p14:creationId xmlns:p14="http://schemas.microsoft.com/office/powerpoint/2010/main" val="136035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Learn Student Hub</a:t>
            </a:r>
          </a:p>
        </p:txBody>
      </p:sp>
      <p:pic>
        <p:nvPicPr>
          <p:cNvPr id="23" name="Picture 22">
            <a:extLst>
              <a:ext uri="{FF2B5EF4-FFF2-40B4-BE49-F238E27FC236}">
                <a16:creationId xmlns:a16="http://schemas.microsoft.com/office/drawing/2014/main" id="{32300AD0-EAB8-45E9-90E0-D2BF7F666EE0}"/>
              </a:ext>
            </a:extLst>
          </p:cNvPr>
          <p:cNvPicPr>
            <a:picLocks noChangeAspect="1"/>
          </p:cNvPicPr>
          <p:nvPr/>
        </p:nvPicPr>
        <p:blipFill>
          <a:blip r:embed="rId3"/>
          <a:stretch>
            <a:fillRect/>
          </a:stretch>
        </p:blipFill>
        <p:spPr>
          <a:xfrm>
            <a:off x="1423358" y="1298837"/>
            <a:ext cx="9345283" cy="4877242"/>
          </a:xfrm>
          <a:prstGeom prst="rect">
            <a:avLst/>
          </a:prstGeom>
        </p:spPr>
      </p:pic>
      <p:sp>
        <p:nvSpPr>
          <p:cNvPr id="24" name="TextBox 23">
            <a:extLst>
              <a:ext uri="{FF2B5EF4-FFF2-40B4-BE49-F238E27FC236}">
                <a16:creationId xmlns:a16="http://schemas.microsoft.com/office/drawing/2014/main" id="{10BF7B2F-D109-4C16-BEDD-3FD280953A0C}"/>
              </a:ext>
            </a:extLst>
          </p:cNvPr>
          <p:cNvSpPr txBox="1"/>
          <p:nvPr/>
        </p:nvSpPr>
        <p:spPr>
          <a:xfrm>
            <a:off x="588263" y="6432275"/>
            <a:ext cx="4433977" cy="276999"/>
          </a:xfrm>
          <a:prstGeom prst="rect">
            <a:avLst/>
          </a:prstGeom>
          <a:noFill/>
        </p:spPr>
        <p:txBody>
          <a:bodyPr wrap="square" lIns="0" tIns="0" rIns="0" bIns="0" rtlCol="0">
            <a:spAutoFit/>
          </a:bodyPr>
          <a:lstStyle/>
          <a:p>
            <a:pPr algn="l"/>
            <a:r>
              <a:rPr lang="en-GB" sz="1800" u="sng" dirty="0">
                <a:solidFill>
                  <a:srgbClr val="212121"/>
                </a:solidFill>
                <a:effectLst/>
                <a:latin typeface="Calibri" panose="020F0502020204030204" pitchFamily="34" charset="0"/>
                <a:ea typeface="Times New Roman" panose="02020603050405020304" pitchFamily="18" charset="0"/>
                <a:cs typeface="Times New Roman" panose="02020603050405020304" pitchFamily="18" charset="0"/>
                <a:hlinkClick r:id="rId4"/>
              </a:rPr>
              <a:t>http://aka.ms/learnstudent</a:t>
            </a:r>
            <a:endParaRPr lang="en-GB"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8317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025" y="2875002"/>
            <a:ext cx="4161981" cy="1107996"/>
          </a:xfrm>
        </p:spPr>
        <p:txBody>
          <a:bodyPr wrap="square" anchor="ctr">
            <a:normAutofit/>
          </a:bodyPr>
          <a:lstStyle/>
          <a:p>
            <a:r>
              <a:rPr lang="en-US" dirty="0"/>
              <a:t>Cloud Skills Challenge</a:t>
            </a:r>
          </a:p>
        </p:txBody>
      </p:sp>
      <p:pic>
        <p:nvPicPr>
          <p:cNvPr id="5122" name="Picture 2">
            <a:extLst>
              <a:ext uri="{FF2B5EF4-FFF2-40B4-BE49-F238E27FC236}">
                <a16:creationId xmlns:a16="http://schemas.microsoft.com/office/drawing/2014/main" id="{0CBFFD34-3253-4BBC-A854-BB29BE19E2C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34000" y="0"/>
            <a:ext cx="6858000" cy="685800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8F11168-C541-4662-9E7D-0FBA1497A17D}"/>
              </a:ext>
            </a:extLst>
          </p:cNvPr>
          <p:cNvPicPr>
            <a:picLocks noChangeAspect="1"/>
          </p:cNvPicPr>
          <p:nvPr/>
        </p:nvPicPr>
        <p:blipFill>
          <a:blip r:embed="rId4"/>
          <a:stretch>
            <a:fillRect/>
          </a:stretch>
        </p:blipFill>
        <p:spPr>
          <a:xfrm>
            <a:off x="7679924" y="2198506"/>
            <a:ext cx="3349350" cy="580203"/>
          </a:xfrm>
          <a:prstGeom prst="rect">
            <a:avLst/>
          </a:prstGeom>
        </p:spPr>
      </p:pic>
      <p:pic>
        <p:nvPicPr>
          <p:cNvPr id="7" name="Picture 6">
            <a:extLst>
              <a:ext uri="{FF2B5EF4-FFF2-40B4-BE49-F238E27FC236}">
                <a16:creationId xmlns:a16="http://schemas.microsoft.com/office/drawing/2014/main" id="{D0E9ED71-57EA-43DB-9819-16786B650086}"/>
              </a:ext>
            </a:extLst>
          </p:cNvPr>
          <p:cNvPicPr>
            <a:picLocks noChangeAspect="1"/>
          </p:cNvPicPr>
          <p:nvPr/>
        </p:nvPicPr>
        <p:blipFill>
          <a:blip r:embed="rId5"/>
          <a:stretch>
            <a:fillRect/>
          </a:stretch>
        </p:blipFill>
        <p:spPr>
          <a:xfrm>
            <a:off x="5547842" y="1074199"/>
            <a:ext cx="6380560" cy="2547942"/>
          </a:xfrm>
          <a:prstGeom prst="rect">
            <a:avLst/>
          </a:prstGeom>
        </p:spPr>
      </p:pic>
    </p:spTree>
    <p:extLst>
      <p:ext uri="{BB962C8B-B14F-4D97-AF65-F5344CB8AC3E}">
        <p14:creationId xmlns:p14="http://schemas.microsoft.com/office/powerpoint/2010/main" val="25522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434B3-FD4E-4892-B33F-09D6F88C4B90}"/>
              </a:ext>
            </a:extLst>
          </p:cNvPr>
          <p:cNvSpPr>
            <a:spLocks noGrp="1"/>
          </p:cNvSpPr>
          <p:nvPr>
            <p:ph type="title"/>
          </p:nvPr>
        </p:nvSpPr>
        <p:spPr/>
        <p:txBody>
          <a:bodyPr/>
          <a:lstStyle/>
          <a:p>
            <a:endParaRPr lang="en-GB"/>
          </a:p>
        </p:txBody>
      </p:sp>
      <p:sp>
        <p:nvSpPr>
          <p:cNvPr id="3" name="Picture Placeholder 2">
            <a:extLst>
              <a:ext uri="{FF2B5EF4-FFF2-40B4-BE49-F238E27FC236}">
                <a16:creationId xmlns:a16="http://schemas.microsoft.com/office/drawing/2014/main" id="{BB8EE09A-5A1F-4C88-BA26-6895DD23DD0A}"/>
              </a:ext>
            </a:extLst>
          </p:cNvPr>
          <p:cNvSpPr>
            <a:spLocks noGrp="1"/>
          </p:cNvSpPr>
          <p:nvPr>
            <p:ph type="pic" sz="quarter" idx="11"/>
          </p:nvPr>
        </p:nvSpPr>
        <p:spPr/>
      </p:sp>
      <p:pic>
        <p:nvPicPr>
          <p:cNvPr id="5" name="Picture 4">
            <a:extLst>
              <a:ext uri="{FF2B5EF4-FFF2-40B4-BE49-F238E27FC236}">
                <a16:creationId xmlns:a16="http://schemas.microsoft.com/office/drawing/2014/main" id="{8B8E2CD6-7236-4C3C-9FFF-C0D2B5C610FE}"/>
              </a:ext>
            </a:extLst>
          </p:cNvPr>
          <p:cNvPicPr>
            <a:picLocks noChangeAspect="1"/>
          </p:cNvPicPr>
          <p:nvPr/>
        </p:nvPicPr>
        <p:blipFill>
          <a:blip r:embed="rId3"/>
          <a:stretch>
            <a:fillRect/>
          </a:stretch>
        </p:blipFill>
        <p:spPr>
          <a:xfrm>
            <a:off x="307453" y="0"/>
            <a:ext cx="11577093" cy="6858000"/>
          </a:xfrm>
          <a:prstGeom prst="rect">
            <a:avLst/>
          </a:prstGeom>
        </p:spPr>
      </p:pic>
    </p:spTree>
    <p:extLst>
      <p:ext uri="{BB962C8B-B14F-4D97-AF65-F5344CB8AC3E}">
        <p14:creationId xmlns:p14="http://schemas.microsoft.com/office/powerpoint/2010/main" val="192686598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Essential skills</a:t>
            </a:r>
          </a:p>
        </p:txBody>
      </p:sp>
    </p:spTree>
    <p:extLst>
      <p:ext uri="{BB962C8B-B14F-4D97-AF65-F5344CB8AC3E}">
        <p14:creationId xmlns:p14="http://schemas.microsoft.com/office/powerpoint/2010/main" val="243565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GitHub</a:t>
            </a:r>
          </a:p>
        </p:txBody>
      </p:sp>
      <p:pic>
        <p:nvPicPr>
          <p:cNvPr id="2050" name="Picture 2" descr="Git and Github - Andersen Lab Dry Guide">
            <a:extLst>
              <a:ext uri="{FF2B5EF4-FFF2-40B4-BE49-F238E27FC236}">
                <a16:creationId xmlns:a16="http://schemas.microsoft.com/office/drawing/2014/main" id="{B3BDFEC2-F641-4017-A33F-C94273F69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461247"/>
            <a:ext cx="86868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31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GitHub Skills</a:t>
            </a:r>
          </a:p>
        </p:txBody>
      </p:sp>
      <p:pic>
        <p:nvPicPr>
          <p:cNvPr id="3" name="Picture 2">
            <a:extLst>
              <a:ext uri="{FF2B5EF4-FFF2-40B4-BE49-F238E27FC236}">
                <a16:creationId xmlns:a16="http://schemas.microsoft.com/office/drawing/2014/main" id="{DABE6F61-B71E-4B4A-A60E-24C0201B8A0C}"/>
              </a:ext>
            </a:extLst>
          </p:cNvPr>
          <p:cNvPicPr>
            <a:picLocks noChangeAspect="1"/>
          </p:cNvPicPr>
          <p:nvPr/>
        </p:nvPicPr>
        <p:blipFill>
          <a:blip r:embed="rId3"/>
          <a:stretch>
            <a:fillRect/>
          </a:stretch>
        </p:blipFill>
        <p:spPr>
          <a:xfrm>
            <a:off x="950259" y="2081737"/>
            <a:ext cx="10479741" cy="3117494"/>
          </a:xfrm>
          <a:prstGeom prst="rect">
            <a:avLst/>
          </a:prstGeom>
        </p:spPr>
      </p:pic>
    </p:spTree>
    <p:extLst>
      <p:ext uri="{BB962C8B-B14F-4D97-AF65-F5344CB8AC3E}">
        <p14:creationId xmlns:p14="http://schemas.microsoft.com/office/powerpoint/2010/main" val="183403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GitHub and Open Source</a:t>
            </a:r>
          </a:p>
        </p:txBody>
      </p:sp>
      <p:pic>
        <p:nvPicPr>
          <p:cNvPr id="3" name="Picture 2">
            <a:extLst>
              <a:ext uri="{FF2B5EF4-FFF2-40B4-BE49-F238E27FC236}">
                <a16:creationId xmlns:a16="http://schemas.microsoft.com/office/drawing/2014/main" id="{AAD87EAE-24F1-466A-8C5C-F3A7B282E1A1}"/>
              </a:ext>
            </a:extLst>
          </p:cNvPr>
          <p:cNvPicPr>
            <a:picLocks noChangeAspect="1"/>
          </p:cNvPicPr>
          <p:nvPr/>
        </p:nvPicPr>
        <p:blipFill>
          <a:blip r:embed="rId3"/>
          <a:stretch>
            <a:fillRect/>
          </a:stretch>
        </p:blipFill>
        <p:spPr>
          <a:xfrm>
            <a:off x="3087728" y="1180108"/>
            <a:ext cx="6016543" cy="5123893"/>
          </a:xfrm>
          <a:prstGeom prst="rect">
            <a:avLst/>
          </a:prstGeom>
        </p:spPr>
      </p:pic>
    </p:spTree>
    <p:extLst>
      <p:ext uri="{BB962C8B-B14F-4D97-AF65-F5344CB8AC3E}">
        <p14:creationId xmlns:p14="http://schemas.microsoft.com/office/powerpoint/2010/main" val="25254908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Kenji.Info</a:t>
            </a:r>
            <a:endParaRPr lang="en-US" dirty="0"/>
          </a:p>
        </p:txBody>
      </p:sp>
      <p:sp>
        <p:nvSpPr>
          <p:cNvPr id="6" name="Text Placeholder 5"/>
          <p:cNvSpPr>
            <a:spLocks noGrp="1"/>
          </p:cNvSpPr>
          <p:nvPr>
            <p:ph type="body" sz="quarter" idx="10"/>
          </p:nvPr>
        </p:nvSpPr>
        <p:spPr>
          <a:xfrm>
            <a:off x="4718988" y="1931170"/>
            <a:ext cx="6618572" cy="2843855"/>
          </a:xfrm>
        </p:spPr>
        <p:txBody>
          <a:bodyPr/>
          <a:lstStyle/>
          <a:p>
            <a:pPr marL="457200" indent="-457200">
              <a:buFontTx/>
              <a:buChar char="-"/>
            </a:pPr>
            <a:r>
              <a:rPr lang="en-US" dirty="0"/>
              <a:t>Beta Microsoft Learn Ambassador </a:t>
            </a:r>
          </a:p>
          <a:p>
            <a:pPr marL="457200" indent="-457200">
              <a:buFontTx/>
              <a:buChar char="-"/>
            </a:pPr>
            <a:r>
              <a:rPr lang="en-US" dirty="0"/>
              <a:t>CS Student from the University of Manchester</a:t>
            </a:r>
          </a:p>
          <a:p>
            <a:pPr marL="457200" indent="-457200">
              <a:buFontTx/>
              <a:buChar char="-"/>
            </a:pPr>
            <a:r>
              <a:rPr lang="en-US" dirty="0"/>
              <a:t>Interests: Web Technologies</a:t>
            </a:r>
          </a:p>
          <a:p>
            <a:pPr marL="457200" indent="-457200">
              <a:buFontTx/>
              <a:buChar char="-"/>
            </a:pPr>
            <a:r>
              <a:rPr lang="en-US" dirty="0"/>
              <a:t>Doing a placement as a </a:t>
            </a:r>
            <a:r>
              <a:rPr lang="en-US" dirty="0" err="1"/>
              <a:t>Fullstack</a:t>
            </a:r>
            <a:r>
              <a:rPr lang="en-US" dirty="0"/>
              <a:t> Engineer at Interact Software</a:t>
            </a:r>
          </a:p>
        </p:txBody>
      </p:sp>
      <p:pic>
        <p:nvPicPr>
          <p:cNvPr id="4" name="Picture 3" descr="A person with his arms crossed&#10;&#10;Description automatically generated with medium confidence">
            <a:extLst>
              <a:ext uri="{FF2B5EF4-FFF2-40B4-BE49-F238E27FC236}">
                <a16:creationId xmlns:a16="http://schemas.microsoft.com/office/drawing/2014/main" id="{81B52070-9D05-4F80-A6AB-C847B7BC1006}"/>
              </a:ext>
            </a:extLst>
          </p:cNvPr>
          <p:cNvPicPr>
            <a:picLocks noChangeAspect="1"/>
          </p:cNvPicPr>
          <p:nvPr/>
        </p:nvPicPr>
        <p:blipFill rotWithShape="1">
          <a:blip r:embed="rId3"/>
          <a:srcRect l="12294" r="12970"/>
          <a:stretch/>
        </p:blipFill>
        <p:spPr>
          <a:xfrm>
            <a:off x="587090" y="1434370"/>
            <a:ext cx="3391979" cy="4483310"/>
          </a:xfrm>
          <a:prstGeom prst="rect">
            <a:avLst/>
          </a:prstGeom>
        </p:spPr>
      </p:pic>
    </p:spTree>
    <p:extLst>
      <p:ext uri="{BB962C8B-B14F-4D97-AF65-F5344CB8AC3E}">
        <p14:creationId xmlns:p14="http://schemas.microsoft.com/office/powerpoint/2010/main" val="175221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Non-technical skills</a:t>
            </a:r>
          </a:p>
        </p:txBody>
      </p:sp>
    </p:spTree>
    <p:extLst>
      <p:ext uri="{BB962C8B-B14F-4D97-AF65-F5344CB8AC3E}">
        <p14:creationId xmlns:p14="http://schemas.microsoft.com/office/powerpoint/2010/main" val="2692219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Linkedin</a:t>
            </a:r>
            <a:r>
              <a:rPr lang="en-US" dirty="0"/>
              <a:t> Learning</a:t>
            </a:r>
          </a:p>
        </p:txBody>
      </p:sp>
      <p:pic>
        <p:nvPicPr>
          <p:cNvPr id="3074" name="Picture 2" descr="Adopt a growth mindset - LinkedIn Learning Video Tutorial | LinkedIn  Learning, formerly Lynda.com">
            <a:extLst>
              <a:ext uri="{FF2B5EF4-FFF2-40B4-BE49-F238E27FC236}">
                <a16:creationId xmlns:a16="http://schemas.microsoft.com/office/drawing/2014/main" id="{B8517DC3-C64D-4968-95E6-F60971DFEF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5682" y="1292597"/>
            <a:ext cx="8220635" cy="46241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inkedIn Learning Review - 7 Pros &amp; Cons You Should Consider in 2022">
            <a:extLst>
              <a:ext uri="{FF2B5EF4-FFF2-40B4-BE49-F238E27FC236}">
                <a16:creationId xmlns:a16="http://schemas.microsoft.com/office/drawing/2014/main" id="{92D7254A-81D9-496F-A025-87F452F31A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8603" y="4432090"/>
            <a:ext cx="3862667" cy="2488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36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Doing Something: Personal Projects</a:t>
            </a:r>
          </a:p>
        </p:txBody>
      </p:sp>
    </p:spTree>
    <p:extLst>
      <p:ext uri="{BB962C8B-B14F-4D97-AF65-F5344CB8AC3E}">
        <p14:creationId xmlns:p14="http://schemas.microsoft.com/office/powerpoint/2010/main" val="116140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Do Projects and Deploy them</a:t>
            </a:r>
          </a:p>
        </p:txBody>
      </p:sp>
      <p:pic>
        <p:nvPicPr>
          <p:cNvPr id="2060" name="Picture 12" descr="Static Web Apps Architecture">
            <a:extLst>
              <a:ext uri="{FF2B5EF4-FFF2-40B4-BE49-F238E27FC236}">
                <a16:creationId xmlns:a16="http://schemas.microsoft.com/office/drawing/2014/main" id="{4020DE0F-A381-4AF6-BAB1-F813D3ED9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3223" y="1910610"/>
            <a:ext cx="4500514" cy="333007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ow to create a personal website to find a job ?">
            <a:extLst>
              <a:ext uri="{FF2B5EF4-FFF2-40B4-BE49-F238E27FC236}">
                <a16:creationId xmlns:a16="http://schemas.microsoft.com/office/drawing/2014/main" id="{B6B93C7D-9F0E-4EE8-A832-233676EE8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263" y="1861149"/>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80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for Students</a:t>
            </a:r>
          </a:p>
        </p:txBody>
      </p:sp>
      <p:pic>
        <p:nvPicPr>
          <p:cNvPr id="3" name="Picture 2">
            <a:extLst>
              <a:ext uri="{FF2B5EF4-FFF2-40B4-BE49-F238E27FC236}">
                <a16:creationId xmlns:a16="http://schemas.microsoft.com/office/drawing/2014/main" id="{240C3AC0-0154-435B-B9F1-1AEBCE9EA9A1}"/>
              </a:ext>
            </a:extLst>
          </p:cNvPr>
          <p:cNvPicPr>
            <a:picLocks noChangeAspect="1"/>
          </p:cNvPicPr>
          <p:nvPr/>
        </p:nvPicPr>
        <p:blipFill>
          <a:blip r:embed="rId3"/>
          <a:stretch>
            <a:fillRect/>
          </a:stretch>
        </p:blipFill>
        <p:spPr>
          <a:xfrm>
            <a:off x="1579689" y="1374482"/>
            <a:ext cx="9032622" cy="4896777"/>
          </a:xfrm>
          <a:prstGeom prst="rect">
            <a:avLst/>
          </a:prstGeom>
        </p:spPr>
      </p:pic>
    </p:spTree>
    <p:extLst>
      <p:ext uri="{BB962C8B-B14F-4D97-AF65-F5344CB8AC3E}">
        <p14:creationId xmlns:p14="http://schemas.microsoft.com/office/powerpoint/2010/main" val="4230869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Microsoft Exams for Students</a:t>
            </a:r>
          </a:p>
        </p:txBody>
      </p:sp>
      <p:pic>
        <p:nvPicPr>
          <p:cNvPr id="3" name="Picture 2">
            <a:extLst>
              <a:ext uri="{FF2B5EF4-FFF2-40B4-BE49-F238E27FC236}">
                <a16:creationId xmlns:a16="http://schemas.microsoft.com/office/drawing/2014/main" id="{3B9459B5-E250-4114-8BFA-48A98708F275}"/>
              </a:ext>
            </a:extLst>
          </p:cNvPr>
          <p:cNvPicPr>
            <a:picLocks noChangeAspect="1"/>
          </p:cNvPicPr>
          <p:nvPr/>
        </p:nvPicPr>
        <p:blipFill>
          <a:blip r:embed="rId3"/>
          <a:stretch>
            <a:fillRect/>
          </a:stretch>
        </p:blipFill>
        <p:spPr>
          <a:xfrm>
            <a:off x="8830234" y="5872512"/>
            <a:ext cx="3260465" cy="868276"/>
          </a:xfrm>
          <a:prstGeom prst="rect">
            <a:avLst/>
          </a:prstGeom>
        </p:spPr>
      </p:pic>
      <p:pic>
        <p:nvPicPr>
          <p:cNvPr id="1026" name="Picture 2" descr="See the source image">
            <a:extLst>
              <a:ext uri="{FF2B5EF4-FFF2-40B4-BE49-F238E27FC236}">
                <a16:creationId xmlns:a16="http://schemas.microsoft.com/office/drawing/2014/main" id="{164F1B18-051E-4BF3-92C6-8207C47612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966" y="1401349"/>
            <a:ext cx="7618067" cy="429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481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Microsoft Exams for Students</a:t>
            </a:r>
          </a:p>
        </p:txBody>
      </p:sp>
      <p:pic>
        <p:nvPicPr>
          <p:cNvPr id="4" name="Picture 3">
            <a:extLst>
              <a:ext uri="{FF2B5EF4-FFF2-40B4-BE49-F238E27FC236}">
                <a16:creationId xmlns:a16="http://schemas.microsoft.com/office/drawing/2014/main" id="{89764241-1360-4EE4-9236-034635916ADE}"/>
              </a:ext>
            </a:extLst>
          </p:cNvPr>
          <p:cNvPicPr>
            <a:picLocks noChangeAspect="1"/>
          </p:cNvPicPr>
          <p:nvPr/>
        </p:nvPicPr>
        <p:blipFill>
          <a:blip r:embed="rId3"/>
          <a:stretch>
            <a:fillRect/>
          </a:stretch>
        </p:blipFill>
        <p:spPr>
          <a:xfrm>
            <a:off x="2069780" y="1555943"/>
            <a:ext cx="8052440" cy="4271115"/>
          </a:xfrm>
          <a:prstGeom prst="rect">
            <a:avLst/>
          </a:prstGeom>
        </p:spPr>
      </p:pic>
    </p:spTree>
    <p:extLst>
      <p:ext uri="{BB962C8B-B14F-4D97-AF65-F5344CB8AC3E}">
        <p14:creationId xmlns:p14="http://schemas.microsoft.com/office/powerpoint/2010/main" val="310381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Tools and Resources </a:t>
            </a:r>
          </a:p>
        </p:txBody>
      </p:sp>
    </p:spTree>
    <p:extLst>
      <p:ext uri="{BB962C8B-B14F-4D97-AF65-F5344CB8AC3E}">
        <p14:creationId xmlns:p14="http://schemas.microsoft.com/office/powerpoint/2010/main" val="7900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GitHub Education</a:t>
            </a:r>
          </a:p>
        </p:txBody>
      </p:sp>
      <p:pic>
        <p:nvPicPr>
          <p:cNvPr id="10242" name="Picture 2" descr="The GitHub Student Developer Pack is back | The GitHub Blog">
            <a:extLst>
              <a:ext uri="{FF2B5EF4-FFF2-40B4-BE49-F238E27FC236}">
                <a16:creationId xmlns:a16="http://schemas.microsoft.com/office/drawing/2014/main" id="{579A6441-EB6C-45C1-8926-7BE6AAAAC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476" y="1273100"/>
            <a:ext cx="9767047" cy="512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998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GitHub Student Developer Pack</a:t>
            </a:r>
          </a:p>
        </p:txBody>
      </p:sp>
      <p:pic>
        <p:nvPicPr>
          <p:cNvPr id="3" name="Picture 2">
            <a:extLst>
              <a:ext uri="{FF2B5EF4-FFF2-40B4-BE49-F238E27FC236}">
                <a16:creationId xmlns:a16="http://schemas.microsoft.com/office/drawing/2014/main" id="{0D8EA00D-F9BE-406F-9CF1-722708F53350}"/>
              </a:ext>
            </a:extLst>
          </p:cNvPr>
          <p:cNvPicPr>
            <a:picLocks noChangeAspect="1"/>
          </p:cNvPicPr>
          <p:nvPr/>
        </p:nvPicPr>
        <p:blipFill>
          <a:blip r:embed="rId3"/>
          <a:stretch>
            <a:fillRect/>
          </a:stretch>
        </p:blipFill>
        <p:spPr>
          <a:xfrm>
            <a:off x="854111" y="1438407"/>
            <a:ext cx="3127279" cy="3392130"/>
          </a:xfrm>
          <a:prstGeom prst="rect">
            <a:avLst/>
          </a:prstGeom>
        </p:spPr>
      </p:pic>
      <p:pic>
        <p:nvPicPr>
          <p:cNvPr id="5" name="Picture 4">
            <a:extLst>
              <a:ext uri="{FF2B5EF4-FFF2-40B4-BE49-F238E27FC236}">
                <a16:creationId xmlns:a16="http://schemas.microsoft.com/office/drawing/2014/main" id="{BC86F90C-1ABF-4872-A5B0-4198926424E5}"/>
              </a:ext>
            </a:extLst>
          </p:cNvPr>
          <p:cNvPicPr>
            <a:picLocks noChangeAspect="1"/>
          </p:cNvPicPr>
          <p:nvPr/>
        </p:nvPicPr>
        <p:blipFill>
          <a:blip r:embed="rId4"/>
          <a:stretch>
            <a:fillRect/>
          </a:stretch>
        </p:blipFill>
        <p:spPr>
          <a:xfrm>
            <a:off x="8210610" y="1272986"/>
            <a:ext cx="3595363" cy="4948517"/>
          </a:xfrm>
          <a:prstGeom prst="rect">
            <a:avLst/>
          </a:prstGeom>
        </p:spPr>
      </p:pic>
      <p:pic>
        <p:nvPicPr>
          <p:cNvPr id="7" name="Picture 6">
            <a:extLst>
              <a:ext uri="{FF2B5EF4-FFF2-40B4-BE49-F238E27FC236}">
                <a16:creationId xmlns:a16="http://schemas.microsoft.com/office/drawing/2014/main" id="{3773433D-0A93-41CA-9182-DF1D452DE2F8}"/>
              </a:ext>
            </a:extLst>
          </p:cNvPr>
          <p:cNvPicPr>
            <a:picLocks noChangeAspect="1"/>
          </p:cNvPicPr>
          <p:nvPr/>
        </p:nvPicPr>
        <p:blipFill>
          <a:blip r:embed="rId5"/>
          <a:stretch>
            <a:fillRect/>
          </a:stretch>
        </p:blipFill>
        <p:spPr>
          <a:xfrm>
            <a:off x="4419083" y="1438407"/>
            <a:ext cx="3353834" cy="4617677"/>
          </a:xfrm>
          <a:prstGeom prst="rect">
            <a:avLst/>
          </a:prstGeom>
        </p:spPr>
      </p:pic>
      <p:pic>
        <p:nvPicPr>
          <p:cNvPr id="8" name="Picture 12" descr="Partners - GitHub Education">
            <a:extLst>
              <a:ext uri="{FF2B5EF4-FFF2-40B4-BE49-F238E27FC236}">
                <a16:creationId xmlns:a16="http://schemas.microsoft.com/office/drawing/2014/main" id="{3386EDAD-C361-4145-9C5D-69F5585ABE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053" y="4639750"/>
            <a:ext cx="1464420" cy="168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380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0" y="2981637"/>
            <a:ext cx="4160520" cy="861774"/>
          </a:xfrm>
        </p:spPr>
        <p:txBody>
          <a:bodyPr wrap="square" anchor="t">
            <a:normAutofit/>
          </a:bodyPr>
          <a:lstStyle/>
          <a:p>
            <a:r>
              <a:rPr lang="en-US" dirty="0"/>
              <a:t>Technology is overwhelming</a:t>
            </a:r>
          </a:p>
        </p:txBody>
      </p:sp>
      <p:pic>
        <p:nvPicPr>
          <p:cNvPr id="7" name="Picture 4" descr="Industry 4.0 and Mobile Robots - Connecting Islands of Automation">
            <a:extLst>
              <a:ext uri="{FF2B5EF4-FFF2-40B4-BE49-F238E27FC236}">
                <a16:creationId xmlns:a16="http://schemas.microsoft.com/office/drawing/2014/main" id="{47A8E5DB-FEE0-456F-B6FC-2A57457E9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2473" y="440724"/>
            <a:ext cx="7988088"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17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Bonus – </a:t>
            </a:r>
            <a:r>
              <a:rPr lang="en-US" dirty="0" err="1"/>
              <a:t>PluralSight</a:t>
            </a:r>
            <a:r>
              <a:rPr lang="en-US" dirty="0"/>
              <a:t> from Visual Studio Subscription</a:t>
            </a:r>
          </a:p>
        </p:txBody>
      </p:sp>
      <p:pic>
        <p:nvPicPr>
          <p:cNvPr id="7" name="Picture 6">
            <a:extLst>
              <a:ext uri="{FF2B5EF4-FFF2-40B4-BE49-F238E27FC236}">
                <a16:creationId xmlns:a16="http://schemas.microsoft.com/office/drawing/2014/main" id="{557E35B4-6212-4414-8F8E-B0E77ECBFEAB}"/>
              </a:ext>
            </a:extLst>
          </p:cNvPr>
          <p:cNvPicPr>
            <a:picLocks noChangeAspect="1"/>
          </p:cNvPicPr>
          <p:nvPr/>
        </p:nvPicPr>
        <p:blipFill>
          <a:blip r:embed="rId3"/>
          <a:stretch>
            <a:fillRect/>
          </a:stretch>
        </p:blipFill>
        <p:spPr>
          <a:xfrm>
            <a:off x="842931" y="1643332"/>
            <a:ext cx="8462968" cy="4386977"/>
          </a:xfrm>
          <a:prstGeom prst="rect">
            <a:avLst/>
          </a:prstGeom>
        </p:spPr>
      </p:pic>
      <p:pic>
        <p:nvPicPr>
          <p:cNvPr id="3" name="Picture 2">
            <a:extLst>
              <a:ext uri="{FF2B5EF4-FFF2-40B4-BE49-F238E27FC236}">
                <a16:creationId xmlns:a16="http://schemas.microsoft.com/office/drawing/2014/main" id="{98CF922F-8CAE-474B-80C3-179C2FBE7760}"/>
              </a:ext>
            </a:extLst>
          </p:cNvPr>
          <p:cNvPicPr>
            <a:picLocks noChangeAspect="1"/>
          </p:cNvPicPr>
          <p:nvPr/>
        </p:nvPicPr>
        <p:blipFill>
          <a:blip r:embed="rId4"/>
          <a:stretch>
            <a:fillRect/>
          </a:stretch>
        </p:blipFill>
        <p:spPr>
          <a:xfrm>
            <a:off x="8519399" y="3027427"/>
            <a:ext cx="3087384" cy="3386313"/>
          </a:xfrm>
          <a:prstGeom prst="rect">
            <a:avLst/>
          </a:prstGeom>
        </p:spPr>
      </p:pic>
    </p:spTree>
    <p:extLst>
      <p:ext uri="{BB962C8B-B14F-4D97-AF65-F5344CB8AC3E}">
        <p14:creationId xmlns:p14="http://schemas.microsoft.com/office/powerpoint/2010/main" val="347945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Visual Studio Code</a:t>
            </a:r>
          </a:p>
        </p:txBody>
      </p:sp>
      <p:pic>
        <p:nvPicPr>
          <p:cNvPr id="4098" name="Picture 2" descr="Download Visual Studio Code - Mac, Linux, Windows">
            <a:extLst>
              <a:ext uri="{FF2B5EF4-FFF2-40B4-BE49-F238E27FC236}">
                <a16:creationId xmlns:a16="http://schemas.microsoft.com/office/drawing/2014/main" id="{DC78FB73-0633-407E-B806-DC497403D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350" y="1359834"/>
            <a:ext cx="9639300" cy="481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90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Cool Extensions to have</a:t>
            </a:r>
          </a:p>
        </p:txBody>
      </p:sp>
      <p:pic>
        <p:nvPicPr>
          <p:cNvPr id="4" name="Picture 3">
            <a:extLst>
              <a:ext uri="{FF2B5EF4-FFF2-40B4-BE49-F238E27FC236}">
                <a16:creationId xmlns:a16="http://schemas.microsoft.com/office/drawing/2014/main" id="{2AC3EF3C-38ED-449B-9B09-85CCC159FF30}"/>
              </a:ext>
            </a:extLst>
          </p:cNvPr>
          <p:cNvPicPr>
            <a:picLocks noChangeAspect="1"/>
          </p:cNvPicPr>
          <p:nvPr/>
        </p:nvPicPr>
        <p:blipFill rotWithShape="1">
          <a:blip r:embed="rId3"/>
          <a:srcRect l="2922" r="4139"/>
          <a:stretch/>
        </p:blipFill>
        <p:spPr>
          <a:xfrm>
            <a:off x="540951" y="1752022"/>
            <a:ext cx="5565616" cy="1606633"/>
          </a:xfrm>
          <a:prstGeom prst="rect">
            <a:avLst/>
          </a:prstGeom>
        </p:spPr>
      </p:pic>
      <p:pic>
        <p:nvPicPr>
          <p:cNvPr id="8" name="Picture 7">
            <a:extLst>
              <a:ext uri="{FF2B5EF4-FFF2-40B4-BE49-F238E27FC236}">
                <a16:creationId xmlns:a16="http://schemas.microsoft.com/office/drawing/2014/main" id="{A93B3077-54B2-484D-959A-5DFE5492B0BC}"/>
              </a:ext>
            </a:extLst>
          </p:cNvPr>
          <p:cNvPicPr>
            <a:picLocks noChangeAspect="1"/>
          </p:cNvPicPr>
          <p:nvPr/>
        </p:nvPicPr>
        <p:blipFill>
          <a:blip r:embed="rId4"/>
          <a:stretch>
            <a:fillRect/>
          </a:stretch>
        </p:blipFill>
        <p:spPr>
          <a:xfrm>
            <a:off x="6443932" y="1764724"/>
            <a:ext cx="5380008" cy="1581231"/>
          </a:xfrm>
          <a:prstGeom prst="rect">
            <a:avLst/>
          </a:prstGeom>
        </p:spPr>
      </p:pic>
      <p:pic>
        <p:nvPicPr>
          <p:cNvPr id="10" name="Picture 9">
            <a:extLst>
              <a:ext uri="{FF2B5EF4-FFF2-40B4-BE49-F238E27FC236}">
                <a16:creationId xmlns:a16="http://schemas.microsoft.com/office/drawing/2014/main" id="{9B2AB311-54BA-4E8D-A98F-3DBA88E04FE5}"/>
              </a:ext>
            </a:extLst>
          </p:cNvPr>
          <p:cNvPicPr>
            <a:picLocks noChangeAspect="1"/>
          </p:cNvPicPr>
          <p:nvPr/>
        </p:nvPicPr>
        <p:blipFill>
          <a:blip r:embed="rId5"/>
          <a:stretch>
            <a:fillRect/>
          </a:stretch>
        </p:blipFill>
        <p:spPr>
          <a:xfrm>
            <a:off x="3191767" y="3930796"/>
            <a:ext cx="5829600" cy="1511378"/>
          </a:xfrm>
          <a:prstGeom prst="rect">
            <a:avLst/>
          </a:prstGeom>
        </p:spPr>
      </p:pic>
    </p:spTree>
    <p:extLst>
      <p:ext uri="{BB962C8B-B14F-4D97-AF65-F5344CB8AC3E}">
        <p14:creationId xmlns:p14="http://schemas.microsoft.com/office/powerpoint/2010/main" val="1081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Visual Studio</a:t>
            </a:r>
          </a:p>
        </p:txBody>
      </p:sp>
      <p:pic>
        <p:nvPicPr>
          <p:cNvPr id="9218" name="Picture 2" descr="Visual Studio: IDE and Code Editor for Software Developers and Teams">
            <a:extLst>
              <a:ext uri="{FF2B5EF4-FFF2-40B4-BE49-F238E27FC236}">
                <a16:creationId xmlns:a16="http://schemas.microsoft.com/office/drawing/2014/main" id="{310A9462-4DE7-42C1-9AED-F02F49054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3" y="1411101"/>
            <a:ext cx="8870576" cy="4989699"/>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NET - Wikipedia">
            <a:extLst>
              <a:ext uri="{FF2B5EF4-FFF2-40B4-BE49-F238E27FC236}">
                <a16:creationId xmlns:a16="http://schemas.microsoft.com/office/drawing/2014/main" id="{92B9730E-A42E-4241-9559-D72EBC03DE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6715" y="3138901"/>
            <a:ext cx="1717022" cy="1717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66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Do Something: Making Impact</a:t>
            </a:r>
          </a:p>
        </p:txBody>
      </p:sp>
    </p:spTree>
    <p:extLst>
      <p:ext uri="{BB962C8B-B14F-4D97-AF65-F5344CB8AC3E}">
        <p14:creationId xmlns:p14="http://schemas.microsoft.com/office/powerpoint/2010/main" val="173688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Microsoft Learn Student Ambassadors</a:t>
            </a:r>
          </a:p>
        </p:txBody>
      </p:sp>
      <p:pic>
        <p:nvPicPr>
          <p:cNvPr id="4" name="Picture 3">
            <a:extLst>
              <a:ext uri="{FF2B5EF4-FFF2-40B4-BE49-F238E27FC236}">
                <a16:creationId xmlns:a16="http://schemas.microsoft.com/office/drawing/2014/main" id="{DA9EA9BF-3C35-484F-B008-C67AD289CADE}"/>
              </a:ext>
            </a:extLst>
          </p:cNvPr>
          <p:cNvPicPr>
            <a:picLocks noChangeAspect="1"/>
          </p:cNvPicPr>
          <p:nvPr/>
        </p:nvPicPr>
        <p:blipFill rotWithShape="1">
          <a:blip r:embed="rId3"/>
          <a:srcRect b="43593"/>
          <a:stretch/>
        </p:blipFill>
        <p:spPr>
          <a:xfrm>
            <a:off x="528071" y="1505602"/>
            <a:ext cx="11135857" cy="2771123"/>
          </a:xfrm>
          <a:prstGeom prst="rect">
            <a:avLst/>
          </a:prstGeom>
        </p:spPr>
      </p:pic>
      <p:sp>
        <p:nvSpPr>
          <p:cNvPr id="2" name="TextBox 1">
            <a:extLst>
              <a:ext uri="{FF2B5EF4-FFF2-40B4-BE49-F238E27FC236}">
                <a16:creationId xmlns:a16="http://schemas.microsoft.com/office/drawing/2014/main" id="{AC4A1955-7132-49FB-B174-325EF634E32C}"/>
              </a:ext>
            </a:extLst>
          </p:cNvPr>
          <p:cNvSpPr txBox="1"/>
          <p:nvPr/>
        </p:nvSpPr>
        <p:spPr>
          <a:xfrm>
            <a:off x="683712" y="4563373"/>
            <a:ext cx="5355144" cy="1477328"/>
          </a:xfrm>
          <a:prstGeom prst="rect">
            <a:avLst/>
          </a:prstGeom>
          <a:noFill/>
        </p:spPr>
        <p:txBody>
          <a:bodyPr wrap="square" lIns="0" tIns="0" rIns="0" bIns="0" rtlCol="0">
            <a:spAutoFit/>
          </a:bodyPr>
          <a:lstStyle/>
          <a:p>
            <a:pPr algn="l"/>
            <a:r>
              <a:rPr lang="en-GB" sz="2400" dirty="0">
                <a:solidFill>
                  <a:srgbClr val="00B050"/>
                </a:solidFill>
              </a:rPr>
              <a:t>+ Mentorship Opportunities</a:t>
            </a:r>
          </a:p>
          <a:p>
            <a:pPr algn="l"/>
            <a:r>
              <a:rPr lang="en-GB" sz="2400" dirty="0">
                <a:solidFill>
                  <a:srgbClr val="00B050"/>
                </a:solidFill>
              </a:rPr>
              <a:t>+ Be the first to try out new things, Microsoft Insiders Program</a:t>
            </a:r>
          </a:p>
          <a:p>
            <a:pPr algn="l"/>
            <a:r>
              <a:rPr lang="en-GB" sz="2400" dirty="0">
                <a:solidFill>
                  <a:srgbClr val="00B050"/>
                </a:solidFill>
              </a:rPr>
              <a:t>+ Exam Vouchers</a:t>
            </a:r>
          </a:p>
        </p:txBody>
      </p:sp>
      <p:sp>
        <p:nvSpPr>
          <p:cNvPr id="5" name="TextBox 4">
            <a:extLst>
              <a:ext uri="{FF2B5EF4-FFF2-40B4-BE49-F238E27FC236}">
                <a16:creationId xmlns:a16="http://schemas.microsoft.com/office/drawing/2014/main" id="{C596A7E8-5626-4155-9B2F-0FD0A78D63F7}"/>
              </a:ext>
            </a:extLst>
          </p:cNvPr>
          <p:cNvSpPr txBox="1"/>
          <p:nvPr/>
        </p:nvSpPr>
        <p:spPr>
          <a:xfrm>
            <a:off x="6251639" y="4554948"/>
            <a:ext cx="5355144" cy="1846659"/>
          </a:xfrm>
          <a:prstGeom prst="rect">
            <a:avLst/>
          </a:prstGeom>
          <a:noFill/>
        </p:spPr>
        <p:txBody>
          <a:bodyPr wrap="square" lIns="0" tIns="0" rIns="0" bIns="0" rtlCol="0">
            <a:spAutoFit/>
          </a:bodyPr>
          <a:lstStyle/>
          <a:p>
            <a:pPr algn="l"/>
            <a:r>
              <a:rPr lang="en-GB" sz="2400" dirty="0">
                <a:solidFill>
                  <a:srgbClr val="00B050"/>
                </a:solidFill>
              </a:rPr>
              <a:t>+ Social Impact Projects</a:t>
            </a:r>
          </a:p>
          <a:p>
            <a:r>
              <a:rPr lang="en-GB" sz="2400" dirty="0">
                <a:solidFill>
                  <a:srgbClr val="00B050"/>
                </a:solidFill>
              </a:rPr>
              <a:t>+ Free LinkedIn Learning when reaching Alpha</a:t>
            </a:r>
          </a:p>
          <a:p>
            <a:pPr algn="l"/>
            <a:r>
              <a:rPr lang="en-GB" sz="2400" dirty="0">
                <a:solidFill>
                  <a:srgbClr val="00B050"/>
                </a:solidFill>
              </a:rPr>
              <a:t>+ LinkedIn Premium after running first event</a:t>
            </a:r>
          </a:p>
        </p:txBody>
      </p:sp>
    </p:spTree>
    <p:extLst>
      <p:ext uri="{BB962C8B-B14F-4D97-AF65-F5344CB8AC3E}">
        <p14:creationId xmlns:p14="http://schemas.microsoft.com/office/powerpoint/2010/main" val="136520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GitHub Campus Experts</a:t>
            </a:r>
          </a:p>
        </p:txBody>
      </p:sp>
      <p:pic>
        <p:nvPicPr>
          <p:cNvPr id="3" name="Picture 2">
            <a:extLst>
              <a:ext uri="{FF2B5EF4-FFF2-40B4-BE49-F238E27FC236}">
                <a16:creationId xmlns:a16="http://schemas.microsoft.com/office/drawing/2014/main" id="{D79781B2-2998-4968-A7D6-8234CC483382}"/>
              </a:ext>
            </a:extLst>
          </p:cNvPr>
          <p:cNvPicPr>
            <a:picLocks noChangeAspect="1"/>
          </p:cNvPicPr>
          <p:nvPr/>
        </p:nvPicPr>
        <p:blipFill>
          <a:blip r:embed="rId3"/>
          <a:stretch>
            <a:fillRect/>
          </a:stretch>
        </p:blipFill>
        <p:spPr>
          <a:xfrm>
            <a:off x="874743" y="1884923"/>
            <a:ext cx="10098057" cy="3785942"/>
          </a:xfrm>
          <a:prstGeom prst="rect">
            <a:avLst/>
          </a:prstGeom>
        </p:spPr>
      </p:pic>
    </p:spTree>
    <p:extLst>
      <p:ext uri="{BB962C8B-B14F-4D97-AF65-F5344CB8AC3E}">
        <p14:creationId xmlns:p14="http://schemas.microsoft.com/office/powerpoint/2010/main" val="379420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Imagine Cup</a:t>
            </a:r>
          </a:p>
        </p:txBody>
      </p:sp>
      <p:pic>
        <p:nvPicPr>
          <p:cNvPr id="3" name="Picture 2">
            <a:extLst>
              <a:ext uri="{FF2B5EF4-FFF2-40B4-BE49-F238E27FC236}">
                <a16:creationId xmlns:a16="http://schemas.microsoft.com/office/drawing/2014/main" id="{B8BBD4B9-FE82-4A68-902C-3E518A9302D6}"/>
              </a:ext>
            </a:extLst>
          </p:cNvPr>
          <p:cNvPicPr>
            <a:picLocks noChangeAspect="1"/>
          </p:cNvPicPr>
          <p:nvPr/>
        </p:nvPicPr>
        <p:blipFill>
          <a:blip r:embed="rId3"/>
          <a:stretch>
            <a:fillRect/>
          </a:stretch>
        </p:blipFill>
        <p:spPr>
          <a:xfrm>
            <a:off x="2737703" y="1616376"/>
            <a:ext cx="6716593" cy="3986565"/>
          </a:xfrm>
          <a:prstGeom prst="rect">
            <a:avLst/>
          </a:prstGeom>
        </p:spPr>
      </p:pic>
    </p:spTree>
    <p:extLst>
      <p:ext uri="{BB962C8B-B14F-4D97-AF65-F5344CB8AC3E}">
        <p14:creationId xmlns:p14="http://schemas.microsoft.com/office/powerpoint/2010/main" val="96765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Share it!</a:t>
            </a:r>
          </a:p>
        </p:txBody>
      </p:sp>
    </p:spTree>
    <p:extLst>
      <p:ext uri="{BB962C8B-B14F-4D97-AF65-F5344CB8AC3E}">
        <p14:creationId xmlns:p14="http://schemas.microsoft.com/office/powerpoint/2010/main" val="121381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Linkedin</a:t>
            </a:r>
            <a:endParaRPr lang="en-US" dirty="0"/>
          </a:p>
        </p:txBody>
      </p:sp>
      <p:pic>
        <p:nvPicPr>
          <p:cNvPr id="6146" name="Picture 2" descr="How to build a LinkedIn network | Pixartprinting">
            <a:extLst>
              <a:ext uri="{FF2B5EF4-FFF2-40B4-BE49-F238E27FC236}">
                <a16:creationId xmlns:a16="http://schemas.microsoft.com/office/drawing/2014/main" id="{5A1456C0-89BB-444F-93A6-453EC2E4E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6228" y="1744195"/>
            <a:ext cx="10179984" cy="4437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90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39633" y="428007"/>
            <a:ext cx="5586141" cy="861774"/>
          </a:xfrm>
        </p:spPr>
        <p:txBody>
          <a:bodyPr wrap="square" anchor="t">
            <a:normAutofit/>
          </a:bodyPr>
          <a:lstStyle/>
          <a:p>
            <a:r>
              <a:rPr lang="en-US" dirty="0"/>
              <a:t>Job roles are overwhelming</a:t>
            </a:r>
          </a:p>
        </p:txBody>
      </p:sp>
      <p:pic>
        <p:nvPicPr>
          <p:cNvPr id="5122" name="Picture 2" descr="Top 10 Computer Science Careers in 2022 - Columbia Engineering Boot Camps">
            <a:extLst>
              <a:ext uri="{FF2B5EF4-FFF2-40B4-BE49-F238E27FC236}">
                <a16:creationId xmlns:a16="http://schemas.microsoft.com/office/drawing/2014/main" id="{9AD03CFA-C55D-4992-9F89-FE495C9FE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6845" y="1096899"/>
            <a:ext cx="8338309" cy="510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32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Takeaway</a:t>
            </a:r>
          </a:p>
        </p:txBody>
      </p:sp>
      <p:sp>
        <p:nvSpPr>
          <p:cNvPr id="3" name="Text Placeholder 2">
            <a:extLst>
              <a:ext uri="{FF2B5EF4-FFF2-40B4-BE49-F238E27FC236}">
                <a16:creationId xmlns:a16="http://schemas.microsoft.com/office/drawing/2014/main" id="{B4ADD13A-DEC5-4D27-B95F-13C0F2B8A49C}"/>
              </a:ext>
            </a:extLst>
          </p:cNvPr>
          <p:cNvSpPr>
            <a:spLocks noGrp="1"/>
          </p:cNvSpPr>
          <p:nvPr>
            <p:ph type="body" sz="quarter" idx="10"/>
          </p:nvPr>
        </p:nvSpPr>
        <p:spPr>
          <a:xfrm>
            <a:off x="1928780" y="2795087"/>
            <a:ext cx="1731167" cy="1292662"/>
          </a:xfrm>
        </p:spPr>
        <p:txBody>
          <a:bodyPr/>
          <a:lstStyle/>
          <a:p>
            <a:pPr algn="ctr"/>
            <a:r>
              <a:rPr lang="en-GB" dirty="0"/>
              <a:t>Learn something </a:t>
            </a:r>
          </a:p>
        </p:txBody>
      </p:sp>
      <p:sp>
        <p:nvSpPr>
          <p:cNvPr id="4" name="Text Placeholder 2">
            <a:extLst>
              <a:ext uri="{FF2B5EF4-FFF2-40B4-BE49-F238E27FC236}">
                <a16:creationId xmlns:a16="http://schemas.microsoft.com/office/drawing/2014/main" id="{2C17613F-E440-44EF-91F7-C234F99F38FA}"/>
              </a:ext>
            </a:extLst>
          </p:cNvPr>
          <p:cNvSpPr txBox="1">
            <a:spLocks/>
          </p:cNvSpPr>
          <p:nvPr/>
        </p:nvSpPr>
        <p:spPr>
          <a:xfrm>
            <a:off x="5063476" y="642291"/>
            <a:ext cx="182879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dirty="0"/>
              <a:t>Do something</a:t>
            </a:r>
          </a:p>
        </p:txBody>
      </p:sp>
      <p:sp>
        <p:nvSpPr>
          <p:cNvPr id="5" name="Text Placeholder 2">
            <a:extLst>
              <a:ext uri="{FF2B5EF4-FFF2-40B4-BE49-F238E27FC236}">
                <a16:creationId xmlns:a16="http://schemas.microsoft.com/office/drawing/2014/main" id="{1F179B7D-7105-49C2-9980-F1FF0CA180E7}"/>
              </a:ext>
            </a:extLst>
          </p:cNvPr>
          <p:cNvSpPr txBox="1">
            <a:spLocks/>
          </p:cNvSpPr>
          <p:nvPr/>
        </p:nvSpPr>
        <p:spPr>
          <a:xfrm>
            <a:off x="8064205" y="2557940"/>
            <a:ext cx="222884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dirty="0"/>
              <a:t>With</a:t>
            </a:r>
          </a:p>
        </p:txBody>
      </p:sp>
      <p:sp>
        <p:nvSpPr>
          <p:cNvPr id="6" name="Text Placeholder 2">
            <a:extLst>
              <a:ext uri="{FF2B5EF4-FFF2-40B4-BE49-F238E27FC236}">
                <a16:creationId xmlns:a16="http://schemas.microsoft.com/office/drawing/2014/main" id="{BC3CECAA-21A9-47C4-9305-EE8E194C98C3}"/>
              </a:ext>
            </a:extLst>
          </p:cNvPr>
          <p:cNvSpPr txBox="1">
            <a:spLocks/>
          </p:cNvSpPr>
          <p:nvPr/>
        </p:nvSpPr>
        <p:spPr>
          <a:xfrm>
            <a:off x="4997334" y="4337244"/>
            <a:ext cx="222884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dirty="0"/>
              <a:t>Share it</a:t>
            </a:r>
          </a:p>
        </p:txBody>
      </p:sp>
      <p:pic>
        <p:nvPicPr>
          <p:cNvPr id="7" name="Picture 6" descr="A blue logo with white arrows&#10;&#10;Description automatically generated with low confidence">
            <a:extLst>
              <a:ext uri="{FF2B5EF4-FFF2-40B4-BE49-F238E27FC236}">
                <a16:creationId xmlns:a16="http://schemas.microsoft.com/office/drawing/2014/main" id="{F012C616-0A3C-49C3-8C86-E05ADA7C959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324145" y="3079335"/>
            <a:ext cx="746245" cy="746245"/>
          </a:xfrm>
          <a:prstGeom prst="rect">
            <a:avLst/>
          </a:prstGeom>
        </p:spPr>
      </p:pic>
      <p:pic>
        <p:nvPicPr>
          <p:cNvPr id="8" name="Picture 4" descr="Microsoft Learn Student Ambassadors BUP - Posts | Facebook">
            <a:extLst>
              <a:ext uri="{FF2B5EF4-FFF2-40B4-BE49-F238E27FC236}">
                <a16:creationId xmlns:a16="http://schemas.microsoft.com/office/drawing/2014/main" id="{31FC0332-0832-47E1-B431-9B9D72CC28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526" t="18930" r="19337" b="20364"/>
          <a:stretch/>
        </p:blipFill>
        <p:spPr bwMode="auto">
          <a:xfrm>
            <a:off x="5684857" y="1510278"/>
            <a:ext cx="874043" cy="8972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GitHub Logos and Usage · GitHub">
            <a:extLst>
              <a:ext uri="{FF2B5EF4-FFF2-40B4-BE49-F238E27FC236}">
                <a16:creationId xmlns:a16="http://schemas.microsoft.com/office/drawing/2014/main" id="{1853829E-07F5-439D-83B2-A4522C4141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1532" y="2988827"/>
            <a:ext cx="875277" cy="8752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Microsoft Learn by Kurtis Beavers on Dribbble">
            <a:extLst>
              <a:ext uri="{FF2B5EF4-FFF2-40B4-BE49-F238E27FC236}">
                <a16:creationId xmlns:a16="http://schemas.microsoft.com/office/drawing/2014/main" id="{076BBCAA-C69B-4E9B-93E5-AE4A746E561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214" t="28178" r="7193" b="23605"/>
          <a:stretch/>
        </p:blipFill>
        <p:spPr bwMode="auto">
          <a:xfrm>
            <a:off x="1270062" y="3642057"/>
            <a:ext cx="1697143" cy="7255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Linkedin - Free social media icons">
            <a:extLst>
              <a:ext uri="{FF2B5EF4-FFF2-40B4-BE49-F238E27FC236}">
                <a16:creationId xmlns:a16="http://schemas.microsoft.com/office/drawing/2014/main" id="{B92379E5-E300-436E-B09B-BF7CE52AF5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32567" y="4933654"/>
            <a:ext cx="636239" cy="63623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Partners - GitHub Education">
            <a:extLst>
              <a:ext uri="{FF2B5EF4-FFF2-40B4-BE49-F238E27FC236}">
                <a16:creationId xmlns:a16="http://schemas.microsoft.com/office/drawing/2014/main" id="{264833D8-B336-4C22-ACB8-52A7E9ADCC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36108" y="3864872"/>
            <a:ext cx="830848" cy="9573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GitHub Campus Experts · GitHub">
            <a:extLst>
              <a:ext uri="{FF2B5EF4-FFF2-40B4-BE49-F238E27FC236}">
                <a16:creationId xmlns:a16="http://schemas.microsoft.com/office/drawing/2014/main" id="{921CD2B0-DB6C-489A-8F7C-7EA46E733E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54238" y="1560341"/>
            <a:ext cx="874043" cy="874043"/>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LinkedIn Learning - Online courses platform - Al-Fanar Media">
            <a:extLst>
              <a:ext uri="{FF2B5EF4-FFF2-40B4-BE49-F238E27FC236}">
                <a16:creationId xmlns:a16="http://schemas.microsoft.com/office/drawing/2014/main" id="{4E258A4C-C6B0-4040-BEED-F4793016118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3393" t="36092" r="23357" b="38058"/>
          <a:stretch/>
        </p:blipFill>
        <p:spPr bwMode="auto">
          <a:xfrm>
            <a:off x="1361413" y="4433962"/>
            <a:ext cx="1826288" cy="443282"/>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Imagine Cup logo – Imagine Cup 2017">
            <a:extLst>
              <a:ext uri="{FF2B5EF4-FFF2-40B4-BE49-F238E27FC236}">
                <a16:creationId xmlns:a16="http://schemas.microsoft.com/office/drawing/2014/main" id="{11E4BAA4-DD8F-48A1-8079-97596D35EBF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7642" y="2599907"/>
            <a:ext cx="1907981" cy="527676"/>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Microsoft Certifications | Microsoft Docs">
            <a:extLst>
              <a:ext uri="{FF2B5EF4-FFF2-40B4-BE49-F238E27FC236}">
                <a16:creationId xmlns:a16="http://schemas.microsoft.com/office/drawing/2014/main" id="{3FC6D9B2-1110-411C-8119-2EDF2481D77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28184" y="1527828"/>
            <a:ext cx="862131" cy="862131"/>
          </a:xfrm>
          <a:prstGeom prst="rect">
            <a:avLst/>
          </a:prstGeom>
          <a:noFill/>
          <a:extLst>
            <a:ext uri="{909E8E84-426E-40DD-AFC4-6F175D3DCCD1}">
              <a14:hiddenFill xmlns:a14="http://schemas.microsoft.com/office/drawing/2010/main">
                <a:solidFill>
                  <a:srgbClr val="FFFFFF"/>
                </a:solidFill>
              </a14:hiddenFill>
            </a:ext>
          </a:extLst>
        </p:spPr>
      </p:pic>
      <p:sp>
        <p:nvSpPr>
          <p:cNvPr id="42" name="Arrow: Circular 41">
            <a:extLst>
              <a:ext uri="{FF2B5EF4-FFF2-40B4-BE49-F238E27FC236}">
                <a16:creationId xmlns:a16="http://schemas.microsoft.com/office/drawing/2014/main" id="{E1D529C9-C437-4C15-B487-5C21A6269F1E}"/>
              </a:ext>
            </a:extLst>
          </p:cNvPr>
          <p:cNvSpPr/>
          <p:nvPr/>
        </p:nvSpPr>
        <p:spPr>
          <a:xfrm rot="2529576">
            <a:off x="3627641" y="1129816"/>
            <a:ext cx="5419090" cy="5419090"/>
          </a:xfrm>
          <a:prstGeom prst="circularArrow">
            <a:avLst>
              <a:gd name="adj1" fmla="val 6898"/>
              <a:gd name="adj2" fmla="val 465012"/>
              <a:gd name="adj3" fmla="val 550847"/>
              <a:gd name="adj4" fmla="val 20584141"/>
              <a:gd name="adj5" fmla="val 804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Arrow: Circular 42">
            <a:extLst>
              <a:ext uri="{FF2B5EF4-FFF2-40B4-BE49-F238E27FC236}">
                <a16:creationId xmlns:a16="http://schemas.microsoft.com/office/drawing/2014/main" id="{4ED4E44F-2C7F-42C6-B8B8-E282C0FB3761}"/>
              </a:ext>
            </a:extLst>
          </p:cNvPr>
          <p:cNvSpPr/>
          <p:nvPr/>
        </p:nvSpPr>
        <p:spPr>
          <a:xfrm rot="2369311">
            <a:off x="3080765" y="935086"/>
            <a:ext cx="5419090" cy="5419090"/>
          </a:xfrm>
          <a:prstGeom prst="circularArrow">
            <a:avLst>
              <a:gd name="adj1" fmla="val 6898"/>
              <a:gd name="adj2" fmla="val 465012"/>
              <a:gd name="adj3" fmla="val 5950847"/>
              <a:gd name="adj4" fmla="val 4266160"/>
              <a:gd name="adj5" fmla="val 804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Arrow: Circular 43">
            <a:extLst>
              <a:ext uri="{FF2B5EF4-FFF2-40B4-BE49-F238E27FC236}">
                <a16:creationId xmlns:a16="http://schemas.microsoft.com/office/drawing/2014/main" id="{16D16264-E478-44B8-8193-14807E978117}"/>
              </a:ext>
            </a:extLst>
          </p:cNvPr>
          <p:cNvSpPr/>
          <p:nvPr/>
        </p:nvSpPr>
        <p:spPr>
          <a:xfrm rot="2779444">
            <a:off x="2805518" y="1038954"/>
            <a:ext cx="5419090" cy="5419090"/>
          </a:xfrm>
          <a:prstGeom prst="circularArrow">
            <a:avLst>
              <a:gd name="adj1" fmla="val 6898"/>
              <a:gd name="adj2" fmla="val 465012"/>
              <a:gd name="adj3" fmla="val 11350847"/>
              <a:gd name="adj4" fmla="val 9784141"/>
              <a:gd name="adj5" fmla="val 804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Arrow: Circular 44">
            <a:extLst>
              <a:ext uri="{FF2B5EF4-FFF2-40B4-BE49-F238E27FC236}">
                <a16:creationId xmlns:a16="http://schemas.microsoft.com/office/drawing/2014/main" id="{CDC321FD-F952-4B01-8BC3-B71793F49507}"/>
              </a:ext>
            </a:extLst>
          </p:cNvPr>
          <p:cNvSpPr/>
          <p:nvPr/>
        </p:nvSpPr>
        <p:spPr>
          <a:xfrm rot="2580435">
            <a:off x="4012402" y="891500"/>
            <a:ext cx="5419090" cy="5419090"/>
          </a:xfrm>
          <a:prstGeom prst="circularArrow">
            <a:avLst>
              <a:gd name="adj1" fmla="val 6898"/>
              <a:gd name="adj2" fmla="val 465012"/>
              <a:gd name="adj3" fmla="val 16750847"/>
              <a:gd name="adj4" fmla="val 15184141"/>
              <a:gd name="adj5" fmla="val 804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pic>
        <p:nvPicPr>
          <p:cNvPr id="22" name="Picture 4" descr="Microsoft Learn Student Ambassadors BUP - Posts | Facebook">
            <a:extLst>
              <a:ext uri="{FF2B5EF4-FFF2-40B4-BE49-F238E27FC236}">
                <a16:creationId xmlns:a16="http://schemas.microsoft.com/office/drawing/2014/main" id="{32B57077-EA4C-43C4-8C7F-266AD003FF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526" t="18930" r="19337" b="20364"/>
          <a:stretch/>
        </p:blipFill>
        <p:spPr bwMode="auto">
          <a:xfrm>
            <a:off x="5371430" y="5689356"/>
            <a:ext cx="874043" cy="89722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GitHub Campus Experts · GitHub">
            <a:extLst>
              <a:ext uri="{FF2B5EF4-FFF2-40B4-BE49-F238E27FC236}">
                <a16:creationId xmlns:a16="http://schemas.microsoft.com/office/drawing/2014/main" id="{FD819B0B-853C-421C-A9B5-2EFD03F2A84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0811" y="5739419"/>
            <a:ext cx="874043" cy="87404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960DD795-D543-4E38-8AA1-5EF122E6362C}"/>
              </a:ext>
            </a:extLst>
          </p:cNvPr>
          <p:cNvPicPr>
            <a:picLocks noChangeAspect="1"/>
          </p:cNvPicPr>
          <p:nvPr/>
        </p:nvPicPr>
        <p:blipFill>
          <a:blip r:embed="rId14"/>
          <a:stretch>
            <a:fillRect/>
          </a:stretch>
        </p:blipFill>
        <p:spPr>
          <a:xfrm>
            <a:off x="3244098" y="3845616"/>
            <a:ext cx="960398" cy="847711"/>
          </a:xfrm>
          <a:prstGeom prst="rect">
            <a:avLst/>
          </a:prstGeom>
        </p:spPr>
      </p:pic>
    </p:spTree>
    <p:extLst>
      <p:ext uri="{BB962C8B-B14F-4D97-AF65-F5344CB8AC3E}">
        <p14:creationId xmlns:p14="http://schemas.microsoft.com/office/powerpoint/2010/main" val="255971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lgn="ctr"/>
            <a:r>
              <a:rPr lang="en-US" dirty="0"/>
              <a:t>Thanks for listening</a:t>
            </a:r>
          </a:p>
        </p:txBody>
      </p:sp>
      <p:sp>
        <p:nvSpPr>
          <p:cNvPr id="3" name="Text Placeholder 2">
            <a:extLst>
              <a:ext uri="{FF2B5EF4-FFF2-40B4-BE49-F238E27FC236}">
                <a16:creationId xmlns:a16="http://schemas.microsoft.com/office/drawing/2014/main" id="{CA027A3C-2DD9-4E8A-9664-9ECD33F75402}"/>
              </a:ext>
            </a:extLst>
          </p:cNvPr>
          <p:cNvSpPr>
            <a:spLocks noGrp="1"/>
          </p:cNvSpPr>
          <p:nvPr>
            <p:ph type="body" sz="quarter" idx="10"/>
          </p:nvPr>
        </p:nvSpPr>
        <p:spPr>
          <a:xfrm>
            <a:off x="6367555" y="2019100"/>
            <a:ext cx="5076824" cy="430887"/>
          </a:xfrm>
        </p:spPr>
        <p:txBody>
          <a:bodyPr/>
          <a:lstStyle/>
          <a:p>
            <a:pPr algn="ctr"/>
            <a:r>
              <a:rPr lang="en-GB" dirty="0"/>
              <a:t>LinkedIn</a:t>
            </a:r>
          </a:p>
        </p:txBody>
      </p:sp>
      <p:sp>
        <p:nvSpPr>
          <p:cNvPr id="7" name="Text Placeholder 2">
            <a:extLst>
              <a:ext uri="{FF2B5EF4-FFF2-40B4-BE49-F238E27FC236}">
                <a16:creationId xmlns:a16="http://schemas.microsoft.com/office/drawing/2014/main" id="{9C4FC415-157D-44F3-9DC5-81706888D9C9}"/>
              </a:ext>
            </a:extLst>
          </p:cNvPr>
          <p:cNvSpPr txBox="1">
            <a:spLocks/>
          </p:cNvSpPr>
          <p:nvPr/>
        </p:nvSpPr>
        <p:spPr>
          <a:xfrm>
            <a:off x="588263" y="1963028"/>
            <a:ext cx="5076824" cy="35332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dirty="0"/>
              <a:t>GitHub Repo</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pic>
        <p:nvPicPr>
          <p:cNvPr id="5" name="Picture 4">
            <a:extLst>
              <a:ext uri="{FF2B5EF4-FFF2-40B4-BE49-F238E27FC236}">
                <a16:creationId xmlns:a16="http://schemas.microsoft.com/office/drawing/2014/main" id="{5C10D0EE-0641-4067-B3D7-07649FB452AB}"/>
              </a:ext>
            </a:extLst>
          </p:cNvPr>
          <p:cNvPicPr>
            <a:picLocks noChangeAspect="1"/>
          </p:cNvPicPr>
          <p:nvPr/>
        </p:nvPicPr>
        <p:blipFill rotWithShape="1">
          <a:blip r:embed="rId3"/>
          <a:srcRect t="25503"/>
          <a:stretch/>
        </p:blipFill>
        <p:spPr>
          <a:xfrm>
            <a:off x="7103621" y="2637796"/>
            <a:ext cx="3594669" cy="3095005"/>
          </a:xfrm>
          <a:prstGeom prst="rect">
            <a:avLst/>
          </a:prstGeom>
        </p:spPr>
      </p:pic>
      <p:pic>
        <p:nvPicPr>
          <p:cNvPr id="8" name="Picture 7" descr="Qr code&#10;&#10;Description automatically generated">
            <a:extLst>
              <a:ext uri="{FF2B5EF4-FFF2-40B4-BE49-F238E27FC236}">
                <a16:creationId xmlns:a16="http://schemas.microsoft.com/office/drawing/2014/main" id="{EECD4797-5753-49A6-B82C-0BC6DC250888}"/>
              </a:ext>
            </a:extLst>
          </p:cNvPr>
          <p:cNvPicPr>
            <a:picLocks noChangeAspect="1"/>
          </p:cNvPicPr>
          <p:nvPr/>
        </p:nvPicPr>
        <p:blipFill>
          <a:blip r:embed="rId4"/>
          <a:stretch>
            <a:fillRect/>
          </a:stretch>
        </p:blipFill>
        <p:spPr>
          <a:xfrm>
            <a:off x="1493710" y="2379353"/>
            <a:ext cx="3513246" cy="3513246"/>
          </a:xfrm>
          <a:prstGeom prst="rect">
            <a:avLst/>
          </a:prstGeom>
        </p:spPr>
      </p:pic>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438911" y="598450"/>
            <a:ext cx="4991410" cy="861774"/>
          </a:xfrm>
        </p:spPr>
        <p:txBody>
          <a:bodyPr wrap="square" anchor="t">
            <a:normAutofit/>
          </a:bodyPr>
          <a:lstStyle/>
          <a:p>
            <a:r>
              <a:rPr lang="en-US" dirty="0"/>
              <a:t>Tech stacks are overwhelming</a:t>
            </a:r>
          </a:p>
        </p:txBody>
      </p:sp>
      <p:pic>
        <p:nvPicPr>
          <p:cNvPr id="3074" name="Picture 2" descr="Conroy Whitney - Lean Startup // Picking a Modern Tech Stack &amp; Lean Startup  // Customer Discovery Interviews Expert — Clarity">
            <a:extLst>
              <a:ext uri="{FF2B5EF4-FFF2-40B4-BE49-F238E27FC236}">
                <a16:creationId xmlns:a16="http://schemas.microsoft.com/office/drawing/2014/main" id="{BE0DE2F7-4675-4AF7-ABEA-456AA81FCD0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95178" y="1460224"/>
            <a:ext cx="8001644" cy="4640951"/>
          </a:xfrm>
          <a:prstGeom prst="rect">
            <a:avLst/>
          </a:prstGeom>
          <a:solidFill>
            <a:srgbClr val="FFFFFF"/>
          </a:solidFill>
        </p:spPr>
      </p:pic>
    </p:spTree>
    <p:extLst>
      <p:ext uri="{BB962C8B-B14F-4D97-AF65-F5344CB8AC3E}">
        <p14:creationId xmlns:p14="http://schemas.microsoft.com/office/powerpoint/2010/main" val="3051453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438911" y="598450"/>
            <a:ext cx="4991410" cy="861774"/>
          </a:xfrm>
        </p:spPr>
        <p:txBody>
          <a:bodyPr wrap="square" anchor="t">
            <a:normAutofit/>
          </a:bodyPr>
          <a:lstStyle/>
          <a:p>
            <a:pPr algn="ctr"/>
            <a:r>
              <a:rPr lang="en-US"/>
              <a:t>How do I get hired?</a:t>
            </a:r>
            <a:endParaRPr lang="en-US" dirty="0"/>
          </a:p>
        </p:txBody>
      </p:sp>
      <p:pic>
        <p:nvPicPr>
          <p:cNvPr id="6146" name="Picture 2" descr="10 Best Memes About Engineering | NewEngineer">
            <a:extLst>
              <a:ext uri="{FF2B5EF4-FFF2-40B4-BE49-F238E27FC236}">
                <a16:creationId xmlns:a16="http://schemas.microsoft.com/office/drawing/2014/main" id="{94E42D16-B254-433B-8448-73FA06CAC5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299" y="1460224"/>
            <a:ext cx="7391401" cy="4900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54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3241" y="958067"/>
            <a:ext cx="6805518" cy="1286698"/>
          </a:xfrm>
        </p:spPr>
        <p:txBody>
          <a:bodyPr/>
          <a:lstStyle/>
          <a:p>
            <a:r>
              <a:rPr lang="en-US" dirty="0"/>
              <a:t>The (unofficial) Microsoft Student Starter Pack</a:t>
            </a:r>
          </a:p>
        </p:txBody>
      </p:sp>
      <p:pic>
        <p:nvPicPr>
          <p:cNvPr id="3" name="Picture 2" descr="A blue logo with white arrows&#10;&#10;Description automatically generated with low confidence">
            <a:extLst>
              <a:ext uri="{FF2B5EF4-FFF2-40B4-BE49-F238E27FC236}">
                <a16:creationId xmlns:a16="http://schemas.microsoft.com/office/drawing/2014/main" id="{E5E0EA5F-0411-4AB8-8571-91397FB71A7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613902" y="4288756"/>
            <a:ext cx="1482098" cy="1482098"/>
          </a:xfrm>
          <a:prstGeom prst="rect">
            <a:avLst/>
          </a:prstGeom>
        </p:spPr>
      </p:pic>
      <p:pic>
        <p:nvPicPr>
          <p:cNvPr id="7172" name="Picture 4" descr="Microsoft Learn Student Ambassadors BUP - Posts | Facebook">
            <a:extLst>
              <a:ext uri="{FF2B5EF4-FFF2-40B4-BE49-F238E27FC236}">
                <a16:creationId xmlns:a16="http://schemas.microsoft.com/office/drawing/2014/main" id="{1C21E883-949D-4C91-BF65-2B725060DD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6543" y="3809097"/>
            <a:ext cx="2441415" cy="244141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GitHub Logos and Usage · GitHub">
            <a:extLst>
              <a:ext uri="{FF2B5EF4-FFF2-40B4-BE49-F238E27FC236}">
                <a16:creationId xmlns:a16="http://schemas.microsoft.com/office/drawing/2014/main" id="{4FD0A30C-2B30-4F5B-997A-DCE1BCD70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8166" y="2344612"/>
            <a:ext cx="1722863" cy="172286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Microsoft Learn by Kurtis Beavers on Dribbble">
            <a:extLst>
              <a:ext uri="{FF2B5EF4-FFF2-40B4-BE49-F238E27FC236}">
                <a16:creationId xmlns:a16="http://schemas.microsoft.com/office/drawing/2014/main" id="{1A0BE7F4-BE78-4046-BACE-7E947273D53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4749"/>
          <a:stretch/>
        </p:blipFill>
        <p:spPr bwMode="auto">
          <a:xfrm>
            <a:off x="2351092" y="2000012"/>
            <a:ext cx="3423425" cy="218889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Linkedin - Free social media icons">
            <a:extLst>
              <a:ext uri="{FF2B5EF4-FFF2-40B4-BE49-F238E27FC236}">
                <a16:creationId xmlns:a16="http://schemas.microsoft.com/office/drawing/2014/main" id="{501AECD0-6BEA-4CC1-91E9-E0A21903F7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4884" y="4415883"/>
            <a:ext cx="1121410" cy="1121410"/>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Partners - GitHub Education">
            <a:extLst>
              <a:ext uri="{FF2B5EF4-FFF2-40B4-BE49-F238E27FC236}">
                <a16:creationId xmlns:a16="http://schemas.microsoft.com/office/drawing/2014/main" id="{CA57A5CF-B7FA-4630-A7ED-F917FB328A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29527" y="2362376"/>
            <a:ext cx="1464420" cy="1687334"/>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GitHub Campus Experts · GitHub">
            <a:extLst>
              <a:ext uri="{FF2B5EF4-FFF2-40B4-BE49-F238E27FC236}">
                <a16:creationId xmlns:a16="http://schemas.microsoft.com/office/drawing/2014/main" id="{870EDBA3-E6F9-44B0-9909-27DBDF8C65D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79361" y="4290041"/>
            <a:ext cx="1629171" cy="1629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37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oup Of Students Illustration | Student, Illustration, Tops designs">
            <a:extLst>
              <a:ext uri="{FF2B5EF4-FFF2-40B4-BE49-F238E27FC236}">
                <a16:creationId xmlns:a16="http://schemas.microsoft.com/office/drawing/2014/main" id="{BBA16DB1-08FE-4CB2-8AA0-55F66EE0B1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371" b="20252"/>
          <a:stretch/>
        </p:blipFill>
        <p:spPr bwMode="auto">
          <a:xfrm>
            <a:off x="2324819" y="2234241"/>
            <a:ext cx="7542362" cy="34154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3,527 Novelty Illustrations &amp; Clip Art - iStock">
            <a:extLst>
              <a:ext uri="{FF2B5EF4-FFF2-40B4-BE49-F238E27FC236}">
                <a16:creationId xmlns:a16="http://schemas.microsoft.com/office/drawing/2014/main" id="{BC0F8A21-757B-441E-A6DF-4B97959254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5735" y="1208350"/>
            <a:ext cx="1219559" cy="12195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0A6849-CAE2-4EBC-A55D-70A321861AB9}"/>
              </a:ext>
            </a:extLst>
          </p:cNvPr>
          <p:cNvSpPr txBox="1"/>
          <p:nvPr/>
        </p:nvSpPr>
        <p:spPr>
          <a:xfrm>
            <a:off x="3131030" y="745677"/>
            <a:ext cx="6098876" cy="1354217"/>
          </a:xfrm>
          <a:prstGeom prst="rect">
            <a:avLst/>
          </a:prstGeom>
          <a:noFill/>
        </p:spPr>
        <p:txBody>
          <a:bodyPr wrap="square" lIns="0" tIns="0" rIns="0" bIns="0" rtlCol="0">
            <a:spAutoFit/>
          </a:bodyPr>
          <a:lstStyle/>
          <a:p>
            <a:pPr algn="ctr"/>
            <a:r>
              <a:rPr lang="en-GB" sz="4400" dirty="0">
                <a:gradFill>
                  <a:gsLst>
                    <a:gs pos="2917">
                      <a:schemeClr val="tx1"/>
                    </a:gs>
                    <a:gs pos="30000">
                      <a:schemeClr val="tx1"/>
                    </a:gs>
                  </a:gsLst>
                  <a:lin ang="5400000" scaled="0"/>
                </a:gradFill>
              </a:rPr>
              <a:t>What should you do</a:t>
            </a:r>
          </a:p>
          <a:p>
            <a:pPr algn="ctr"/>
            <a:r>
              <a:rPr lang="en-GB" sz="4400" dirty="0">
                <a:gradFill>
                  <a:gsLst>
                    <a:gs pos="2917">
                      <a:schemeClr val="tx1"/>
                    </a:gs>
                    <a:gs pos="30000">
                      <a:schemeClr val="tx1"/>
                    </a:gs>
                  </a:gsLst>
                  <a:lin ang="5400000" scaled="0"/>
                </a:gradFill>
              </a:rPr>
              <a:t>as a student?</a:t>
            </a:r>
          </a:p>
        </p:txBody>
      </p:sp>
    </p:spTree>
    <p:extLst>
      <p:ext uri="{BB962C8B-B14F-4D97-AF65-F5344CB8AC3E}">
        <p14:creationId xmlns:p14="http://schemas.microsoft.com/office/powerpoint/2010/main" val="6769555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Step 1: Acquire Knowledge, Learn Something</a:t>
            </a:r>
          </a:p>
        </p:txBody>
      </p:sp>
    </p:spTree>
    <p:extLst>
      <p:ext uri="{BB962C8B-B14F-4D97-AF65-F5344CB8AC3E}">
        <p14:creationId xmlns:p14="http://schemas.microsoft.com/office/powerpoint/2010/main" val="3752526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47C4A1506E0E646866143930FCD0B26" ma:contentTypeVersion="4" ma:contentTypeDescription="Create a new document." ma:contentTypeScope="" ma:versionID="c3b88f2ac4aab49da33c91987bb3d2eb">
  <xsd:schema xmlns:xsd="http://www.w3.org/2001/XMLSchema" xmlns:xs="http://www.w3.org/2001/XMLSchema" xmlns:p="http://schemas.microsoft.com/office/2006/metadata/properties" xmlns:ns3="260880ec-9234-4fb9-9682-aa6baacc01f7" targetNamespace="http://schemas.microsoft.com/office/2006/metadata/properties" ma:root="true" ma:fieldsID="3f403034ebc94488c804f65621f9bd14" ns3:_="">
    <xsd:import namespace="260880ec-9234-4fb9-9682-aa6baacc01f7"/>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0880ec-9234-4fb9-9682-aa6baacc01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www.w3.org/2000/xmlns/"/>
    <ds:schemaRef ds:uri="http://schemas.microsoft.com/office/infopath/2007/PartnerControls"/>
  </ds:schemaRefs>
</ds:datastoreItem>
</file>

<file path=customXml/itemProps3.xml><?xml version="1.0" encoding="utf-8"?>
<ds:datastoreItem xmlns:ds="http://schemas.openxmlformats.org/officeDocument/2006/customXml" ds:itemID="{00E0B7AF-7416-47DF-A47D-94C43D747930}">
  <ds:schemaRefs>
    <ds:schemaRef ds:uri="http://schemas.microsoft.com/office/2006/metadata/contentType"/>
    <ds:schemaRef ds:uri="http://schemas.microsoft.com/office/2006/metadata/properties/metaAttributes"/>
    <ds:schemaRef ds:uri="http://www.w3.org/2000/xmlns/"/>
    <ds:schemaRef ds:uri="http://www.w3.org/2001/XMLSchema"/>
    <ds:schemaRef ds:uri="260880ec-9234-4fb9-9682-aa6baacc01f7"/>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22006</TotalTime>
  <Words>4573</Words>
  <Application>Microsoft Office PowerPoint</Application>
  <PresentationFormat>Widescreen</PresentationFormat>
  <Paragraphs>295</Paragraphs>
  <Slides>41</Slides>
  <Notes>41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41</vt:i4>
      </vt:variant>
    </vt:vector>
  </HeadingPairs>
  <TitlesOfParts>
    <vt:vector size="51" baseType="lpstr">
      <vt:lpstr>Arial</vt:lpstr>
      <vt:lpstr>Calibri</vt:lpstr>
      <vt:lpstr>Consolas</vt:lpstr>
      <vt:lpstr>Segoe UI</vt:lpstr>
      <vt:lpstr>Segoe UI Light</vt:lpstr>
      <vt:lpstr>Segoe UI Semibold</vt:lpstr>
      <vt:lpstr>Segoe UI Semilight</vt:lpstr>
      <vt:lpstr>Wingdings</vt:lpstr>
      <vt:lpstr>WHITE TEMPLATE</vt:lpstr>
      <vt:lpstr>SOFT BLACK TEMPLATE</vt:lpstr>
      <vt:lpstr>Microsoft Student Starter Pack</vt:lpstr>
      <vt:lpstr>Kenji.Info</vt:lpstr>
      <vt:lpstr>Technology is overwhelming</vt:lpstr>
      <vt:lpstr>Job roles are overwhelming</vt:lpstr>
      <vt:lpstr>Tech stacks are overwhelming</vt:lpstr>
      <vt:lpstr>How do I get hired?</vt:lpstr>
      <vt:lpstr>The (unofficial) Microsoft Student Starter Pack</vt:lpstr>
      <vt:lpstr>PowerPoint Presentation</vt:lpstr>
      <vt:lpstr>Step 1: Acquire Knowledge, Learn Something</vt:lpstr>
      <vt:lpstr>General Learning</vt:lpstr>
      <vt:lpstr>Microsoft Learn</vt:lpstr>
      <vt:lpstr>Microsoft Learn</vt:lpstr>
      <vt:lpstr>Learn Student Hub</vt:lpstr>
      <vt:lpstr>Cloud Skills Challenge</vt:lpstr>
      <vt:lpstr>PowerPoint Presentation</vt:lpstr>
      <vt:lpstr>Essential skills</vt:lpstr>
      <vt:lpstr>GitHub</vt:lpstr>
      <vt:lpstr>GitHub Skills</vt:lpstr>
      <vt:lpstr>GitHub and Open Source</vt:lpstr>
      <vt:lpstr>Non-technical skills</vt:lpstr>
      <vt:lpstr>Linkedin Learning</vt:lpstr>
      <vt:lpstr>Doing Something: Personal Projects</vt:lpstr>
      <vt:lpstr>Do Projects and Deploy them</vt:lpstr>
      <vt:lpstr>Azure for Students</vt:lpstr>
      <vt:lpstr>Microsoft Exams for Students</vt:lpstr>
      <vt:lpstr>Microsoft Exams for Students</vt:lpstr>
      <vt:lpstr>Tools and Resources </vt:lpstr>
      <vt:lpstr>GitHub Education</vt:lpstr>
      <vt:lpstr>GitHub Student Developer Pack</vt:lpstr>
      <vt:lpstr>Bonus – PluralSight from Visual Studio Subscription</vt:lpstr>
      <vt:lpstr>Visual Studio Code</vt:lpstr>
      <vt:lpstr>Cool Extensions to have</vt:lpstr>
      <vt:lpstr>Visual Studio</vt:lpstr>
      <vt:lpstr>Do Something: Making Impact</vt:lpstr>
      <vt:lpstr>Microsoft Learn Student Ambassadors</vt:lpstr>
      <vt:lpstr>GitHub Campus Experts</vt:lpstr>
      <vt:lpstr>Imagine Cup</vt:lpstr>
      <vt:lpstr>Share it!</vt:lpstr>
      <vt:lpstr>Linkedin</vt:lpstr>
      <vt:lpstr>Takeaway</vt:lpstr>
      <vt:lpstr>Thanks for listening</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Kenji Phang</cp:lastModifiedBy>
  <cp:revision>65</cp:revision>
  <dcterms:created xsi:type="dcterms:W3CDTF">2019-03-28T18:40:02Z</dcterms:created>
  <dcterms:modified xsi:type="dcterms:W3CDTF">2022-07-26T17:25:03Z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0x010100B47C4A1506E0E646866143930FCD0B26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